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embeddedFontLst>
    <p:embeddedFont>
      <p:font typeface="Calibri" pitchFamily="34" charset="0"/>
      <p:regular r:id="rId40"/>
      <p:bold r:id="rId41"/>
      <p:italic r:id="rId42"/>
      <p:boldItalic r:id="rId43"/>
    </p:embeddedFont>
    <p:embeddedFont>
      <p:font typeface="Lato" charset="0"/>
      <p:regular r:id="rId44"/>
      <p:bold r:id="rId45"/>
      <p:italic r:id="rId46"/>
      <p:boldItalic r:id="rId47"/>
    </p:embeddedFont>
    <p:embeddedFont>
      <p:font typeface="Nunito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75051B7-A54D-460A-A0C7-CA1C4CE7B46D}">
  <a:tblStyle styleId="{375051B7-A54D-460A-A0C7-CA1C4CE7B4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17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-864" y="-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69288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93e4585ef_5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93e4585ef_5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93e4585ef_5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93e4585ef_5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89547e05d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89547e05d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89547e05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89547e05d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9547e05d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9547e05d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adc6f567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adc6f567d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adc6f567d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adc6f567d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89547e05d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89547e05d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89547e05d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89547e05d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89547e05d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89547e05d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89547e05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89547e05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89547e05d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89547e05d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8b3b6a1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8b3b6a1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93e4585ef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93e4585ef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89547e05d_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89547e05d_4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adc6f567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adc6f567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ada248c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ada248c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adc6f567d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adc6f567d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adc6f567d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adc6f567d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adc6f567d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adc6f567d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93e4585e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93e4585e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89547e05d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89547e05d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89547e05d_4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89547e05d_4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89547e05d_4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89547e05d_4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89547e05d_4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89547e05d_4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89547e05d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89547e05d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89547e05d_4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89547e05d_4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89547e05d_4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589547e05d_4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89547e05d_4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589547e05d_4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adc6f567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adc6f567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adc6f567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adc6f567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89547e05d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89547e05d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89547e05d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89547e05d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89547e05d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89547e05d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89547e05d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89547e05d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89547e05d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89547e05d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imjeongmin/jeongmin4069" TargetMode="External"/><Relationship Id="rId5" Type="http://schemas.openxmlformats.org/officeDocument/2006/relationships/hyperlink" Target="https://www.youtube.com/watch?v=VSWcvi-W0f4" TargetMode="External"/><Relationship Id="rId4" Type="http://schemas.openxmlformats.org/officeDocument/2006/relationships/hyperlink" Target="https://www.youtube.com/watch?v=EuSNFleIN8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318225" y="744575"/>
            <a:ext cx="8532900" cy="691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AF7B51"/>
                </a:solidFill>
              </a:rPr>
              <a:t>미래중학교 방과후 배드민턴 학생 출결 관리 프로그램</a:t>
            </a:r>
            <a:endParaRPr sz="3600"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5450025" y="3939750"/>
            <a:ext cx="2923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융합 소프트 웨어 개발자 6회차 </a:t>
            </a:r>
            <a:endParaRPr/>
          </a:p>
        </p:txBody>
      </p:sp>
      <p:sp>
        <p:nvSpPr>
          <p:cNvPr id="130" name="Google Shape;130;p13"/>
          <p:cNvSpPr txBox="1"/>
          <p:nvPr/>
        </p:nvSpPr>
        <p:spPr>
          <a:xfrm>
            <a:off x="6329700" y="3542850"/>
            <a:ext cx="1541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2019년 6월 5일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" name="Google Shape;13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900" y="1546000"/>
            <a:ext cx="2923300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/>
          <p:nvPr/>
        </p:nvSpPr>
        <p:spPr>
          <a:xfrm>
            <a:off x="5996000" y="4377550"/>
            <a:ext cx="20619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교육생: 심정민, 최건우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3"/>
          <p:cNvSpPr txBox="1"/>
          <p:nvPr/>
        </p:nvSpPr>
        <p:spPr>
          <a:xfrm>
            <a:off x="488450" y="3327175"/>
            <a:ext cx="45762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심정민YouTube:</a:t>
            </a:r>
            <a:r>
              <a:rPr lang="ko" sz="1100" u="sng">
                <a:solidFill>
                  <a:schemeClr val="hlink"/>
                </a:solidFill>
                <a:hlinkClick r:id="rId4"/>
              </a:rPr>
              <a:t>https://www.youtube.com/watch?v=EuSNFleIN8E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최건우YouTube:</a:t>
            </a:r>
            <a:r>
              <a:rPr lang="ko" sz="1100" u="sng">
                <a:solidFill>
                  <a:schemeClr val="hlink"/>
                </a:solidFill>
                <a:hlinkClick r:id="rId5"/>
              </a:rPr>
              <a:t>https://www.youtube.com/watch?v=VSWcvi-W0f4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1059025" y="3073450"/>
            <a:ext cx="4339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 GitHub:</a:t>
            </a:r>
            <a:r>
              <a:rPr lang="ko" sz="1100" u="sng">
                <a:solidFill>
                  <a:schemeClr val="hlink"/>
                </a:solidFill>
                <a:hlinkClick r:id="rId6"/>
              </a:rPr>
              <a:t>https://github.com/Simjeongmin/jeongmin4069</a:t>
            </a:r>
            <a:r>
              <a:rPr lang="ko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35622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7. 테이블 명세서:학생</a:t>
            </a:r>
            <a:endParaRPr sz="2400"/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600" y="963675"/>
            <a:ext cx="4928900" cy="382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2190600" y="629075"/>
            <a:ext cx="27381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학생 테이블:STUDENT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5400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7. 테이블 명세서: 선생님, 출석, 수업</a:t>
            </a:r>
            <a:endParaRPr sz="2400"/>
          </a:p>
        </p:txBody>
      </p:sp>
      <p:pic>
        <p:nvPicPr>
          <p:cNvPr id="196" name="Google Shape;196;p23"/>
          <p:cNvPicPr preferRelativeResize="0"/>
          <p:nvPr/>
        </p:nvPicPr>
        <p:blipFill rotWithShape="1">
          <a:blip r:embed="rId3">
            <a:alphaModFix/>
          </a:blip>
          <a:srcRect l="1571" t="6835" r="1445" b="9810"/>
          <a:stretch/>
        </p:blipFill>
        <p:spPr>
          <a:xfrm>
            <a:off x="1872000" y="2031750"/>
            <a:ext cx="540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 rotWithShape="1">
          <a:blip r:embed="rId4">
            <a:alphaModFix/>
          </a:blip>
          <a:srcRect b="3502"/>
          <a:stretch/>
        </p:blipFill>
        <p:spPr>
          <a:xfrm>
            <a:off x="1872000" y="899750"/>
            <a:ext cx="5399999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8800" y="3111750"/>
            <a:ext cx="5286375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26709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8. 논리적 모델링</a:t>
            </a:r>
            <a:endParaRPr sz="2400"/>
          </a:p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3">
            <a:alphaModFix/>
          </a:blip>
          <a:srcRect r="12891" b="10498"/>
          <a:stretch/>
        </p:blipFill>
        <p:spPr>
          <a:xfrm>
            <a:off x="1295437" y="815225"/>
            <a:ext cx="6553125" cy="35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3030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9. 물리적 모델링</a:t>
            </a:r>
            <a:endParaRPr sz="2400"/>
          </a:p>
        </p:txBody>
      </p:sp>
      <p:pic>
        <p:nvPicPr>
          <p:cNvPr id="210" name="Google Shape;210;p25"/>
          <p:cNvPicPr preferRelativeResize="0"/>
          <p:nvPr/>
        </p:nvPicPr>
        <p:blipFill rotWithShape="1">
          <a:blip r:embed="rId3">
            <a:alphaModFix/>
          </a:blip>
          <a:srcRect r="6059" b="5410"/>
          <a:stretch/>
        </p:blipFill>
        <p:spPr>
          <a:xfrm>
            <a:off x="1097351" y="715313"/>
            <a:ext cx="6949299" cy="371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/>
        </p:nvSpPr>
        <p:spPr>
          <a:xfrm>
            <a:off x="720000" y="720000"/>
            <a:ext cx="9177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Calibri"/>
                <a:ea typeface="Calibri"/>
                <a:cs typeface="Calibri"/>
                <a:sym typeface="Calibri"/>
              </a:rPr>
              <a:t>DAO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000" y="878100"/>
            <a:ext cx="6747650" cy="29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26322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10.Class Diagram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179925" y="180000"/>
            <a:ext cx="2518200" cy="41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10.Class Diagram</a:t>
            </a:r>
            <a:endParaRPr sz="2400"/>
          </a:p>
        </p:txBody>
      </p:sp>
      <p:sp>
        <p:nvSpPr>
          <p:cNvPr id="223" name="Google Shape;223;p27"/>
          <p:cNvSpPr txBox="1"/>
          <p:nvPr/>
        </p:nvSpPr>
        <p:spPr>
          <a:xfrm>
            <a:off x="720000" y="720000"/>
            <a:ext cx="9177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Calibri"/>
                <a:ea typeface="Calibri"/>
                <a:cs typeface="Calibri"/>
                <a:sym typeface="Calibri"/>
              </a:rPr>
              <a:t>VO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125" y="224225"/>
            <a:ext cx="5518876" cy="456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/>
        </p:nvSpPr>
        <p:spPr>
          <a:xfrm>
            <a:off x="720000" y="720000"/>
            <a:ext cx="15912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Calibri"/>
                <a:ea typeface="Calibri"/>
                <a:cs typeface="Calibri"/>
                <a:sym typeface="Calibri"/>
              </a:rPr>
              <a:t>Controller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050" y="431425"/>
            <a:ext cx="5475350" cy="428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 txBox="1">
            <a:spLocks noGrp="1"/>
          </p:cNvSpPr>
          <p:nvPr>
            <p:ph type="title"/>
          </p:nvPr>
        </p:nvSpPr>
        <p:spPr>
          <a:xfrm>
            <a:off x="179950" y="180000"/>
            <a:ext cx="2552100" cy="42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10.Class Diagram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925" y="250150"/>
            <a:ext cx="5442676" cy="456774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/>
          <p:nvPr/>
        </p:nvSpPr>
        <p:spPr>
          <a:xfrm>
            <a:off x="720000" y="720000"/>
            <a:ext cx="9177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Calibri"/>
                <a:ea typeface="Calibri"/>
                <a:cs typeface="Calibri"/>
                <a:sym typeface="Calibri"/>
              </a:rPr>
              <a:t>전체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9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26070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10.Class Diagram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30984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11. MVC 파일 구조</a:t>
            </a:r>
            <a:endParaRPr sz="2400"/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338" y="1233775"/>
            <a:ext cx="2520000" cy="32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00" y="1426200"/>
            <a:ext cx="180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900" y="3377613"/>
            <a:ext cx="18000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5200" y="243313"/>
            <a:ext cx="2520000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5200" y="2719900"/>
            <a:ext cx="2306700" cy="21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 rotWithShape="1">
          <a:blip r:embed="rId8">
            <a:alphaModFix/>
          </a:blip>
          <a:srcRect t="6829" b="6829"/>
          <a:stretch/>
        </p:blipFill>
        <p:spPr>
          <a:xfrm>
            <a:off x="538900" y="2338625"/>
            <a:ext cx="1800000" cy="4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>
            <a:spLocks noGrp="1"/>
          </p:cNvSpPr>
          <p:nvPr>
            <p:ph type="title"/>
          </p:nvPr>
        </p:nvSpPr>
        <p:spPr>
          <a:xfrm>
            <a:off x="212700" y="171850"/>
            <a:ext cx="20592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12. UI 기능 로그인</a:t>
            </a:r>
            <a:endParaRPr sz="1800"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770400"/>
            <a:ext cx="360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 txBox="1"/>
          <p:nvPr/>
        </p:nvSpPr>
        <p:spPr>
          <a:xfrm>
            <a:off x="540700" y="2194350"/>
            <a:ext cx="1516800" cy="377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선생님 등록 창 이동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Google Shape;257;p31"/>
          <p:cNvCxnSpPr/>
          <p:nvPr/>
        </p:nvCxnSpPr>
        <p:spPr>
          <a:xfrm rot="10800000">
            <a:off x="4773600" y="3981525"/>
            <a:ext cx="325500" cy="51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8" name="Google Shape;258;p31"/>
          <p:cNvSpPr txBox="1"/>
          <p:nvPr/>
        </p:nvSpPr>
        <p:spPr>
          <a:xfrm>
            <a:off x="4085200" y="4504375"/>
            <a:ext cx="4588200" cy="325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선생님등록된 아이디 비밀번호 맞으면 학생등록 창으로 자동 이동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6239" y="1491900"/>
            <a:ext cx="2026925" cy="128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/>
        </p:nvSpPr>
        <p:spPr>
          <a:xfrm>
            <a:off x="5291525" y="1166400"/>
            <a:ext cx="3130500" cy="325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입력한 정보와 등록된 정보가 다른 경우 오류창 표시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" name="Google Shape;261;p31"/>
          <p:cNvCxnSpPr/>
          <p:nvPr/>
        </p:nvCxnSpPr>
        <p:spPr>
          <a:xfrm rot="10800000" flipH="1">
            <a:off x="4825275" y="2775175"/>
            <a:ext cx="799200" cy="1058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31"/>
          <p:cNvCxnSpPr>
            <a:endCxn id="256" idx="2"/>
          </p:cNvCxnSpPr>
          <p:nvPr/>
        </p:nvCxnSpPr>
        <p:spPr>
          <a:xfrm rot="10800000">
            <a:off x="1299100" y="2571750"/>
            <a:ext cx="2401200" cy="1298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31"/>
          <p:cNvCxnSpPr>
            <a:endCxn id="264" idx="1"/>
          </p:cNvCxnSpPr>
          <p:nvPr/>
        </p:nvCxnSpPr>
        <p:spPr>
          <a:xfrm rot="10800000" flipH="1">
            <a:off x="5390400" y="3597975"/>
            <a:ext cx="120840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4" name="Google Shape;264;p31"/>
          <p:cNvSpPr txBox="1"/>
          <p:nvPr/>
        </p:nvSpPr>
        <p:spPr>
          <a:xfrm>
            <a:off x="6598800" y="3451125"/>
            <a:ext cx="1038900" cy="293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프로그램 종료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011600" cy="7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순서</a:t>
            </a:r>
            <a:endParaRPr sz="3000"/>
          </a:p>
        </p:txBody>
      </p:sp>
      <p:sp>
        <p:nvSpPr>
          <p:cNvPr id="140" name="Google Shape;140;p14"/>
          <p:cNvSpPr txBox="1"/>
          <p:nvPr/>
        </p:nvSpPr>
        <p:spPr>
          <a:xfrm>
            <a:off x="1426638" y="692950"/>
            <a:ext cx="3319200" cy="3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Lato"/>
              <a:buAutoNum type="arabicPeriod"/>
            </a:pPr>
            <a:r>
              <a:rPr lang="ko" sz="2400" b="1">
                <a:solidFill>
                  <a:srgbClr val="434343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프로그램 개발 목적 </a:t>
            </a:r>
            <a:endParaRPr sz="2400" b="1">
              <a:solidFill>
                <a:srgbClr val="434343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Lato"/>
              <a:buAutoNum type="arabicPeriod"/>
            </a:pPr>
            <a:r>
              <a:rPr lang="ko" sz="2400" b="1">
                <a:solidFill>
                  <a:srgbClr val="434343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개발 환경</a:t>
            </a:r>
            <a:endParaRPr sz="2400" b="1">
              <a:solidFill>
                <a:srgbClr val="434343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Lato"/>
              <a:buAutoNum type="arabicPeriod"/>
            </a:pPr>
            <a:r>
              <a:rPr lang="ko" sz="2400" b="1">
                <a:solidFill>
                  <a:srgbClr val="434343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요구사항</a:t>
            </a:r>
            <a:endParaRPr sz="2400" b="1">
              <a:solidFill>
                <a:srgbClr val="434343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Lato"/>
              <a:buAutoNum type="arabicPeriod"/>
            </a:pPr>
            <a:r>
              <a:rPr lang="ko" sz="2400" b="1">
                <a:solidFill>
                  <a:srgbClr val="434343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개발일정</a:t>
            </a:r>
            <a:endParaRPr sz="2400" b="1">
              <a:solidFill>
                <a:srgbClr val="434343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Lato"/>
              <a:buAutoNum type="arabicPeriod"/>
            </a:pPr>
            <a:r>
              <a:rPr lang="ko" sz="2400" b="1">
                <a:solidFill>
                  <a:srgbClr val="434343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스토리보드</a:t>
            </a:r>
            <a:endParaRPr sz="2400" b="1">
              <a:solidFill>
                <a:srgbClr val="434343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Lato"/>
              <a:buAutoNum type="arabicPeriod"/>
            </a:pPr>
            <a:r>
              <a:rPr lang="ko" sz="2400" b="1">
                <a:solidFill>
                  <a:srgbClr val="434343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개체관계도</a:t>
            </a:r>
            <a:endParaRPr sz="2400" b="1">
              <a:solidFill>
                <a:srgbClr val="434343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Lato"/>
              <a:buAutoNum type="arabicPeriod"/>
            </a:pPr>
            <a:r>
              <a:rPr lang="ko" sz="2400" b="1">
                <a:solidFill>
                  <a:srgbClr val="434343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테이블 명세서</a:t>
            </a:r>
            <a:endParaRPr sz="2400" b="1">
              <a:solidFill>
                <a:srgbClr val="434343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4796562" y="692950"/>
            <a:ext cx="2920800" cy="3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34343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8.     논리적 모델링 </a:t>
            </a:r>
            <a:endParaRPr sz="2400" b="1">
              <a:solidFill>
                <a:srgbClr val="434343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34343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9.     물리적 모델링</a:t>
            </a:r>
            <a:endParaRPr sz="2400" b="1">
              <a:solidFill>
                <a:srgbClr val="434343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10.  Class Diagram</a:t>
            </a:r>
            <a:endParaRPr sz="2400" b="1">
              <a:solidFill>
                <a:srgbClr val="434343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34343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11.   MVC 파일 구조</a:t>
            </a:r>
            <a:endParaRPr sz="2400" b="1">
              <a:solidFill>
                <a:srgbClr val="434343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34343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12 .  UI 기능</a:t>
            </a:r>
            <a:endParaRPr sz="2400" b="1">
              <a:solidFill>
                <a:srgbClr val="434343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771750"/>
            <a:ext cx="360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44232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12. UI 기능 선생님 등록:아이디 중복 확인 </a:t>
            </a:r>
            <a:endParaRPr sz="1800"/>
          </a:p>
        </p:txBody>
      </p:sp>
      <p:sp>
        <p:nvSpPr>
          <p:cNvPr id="271" name="Google Shape;271;p32"/>
          <p:cNvSpPr txBox="1"/>
          <p:nvPr/>
        </p:nvSpPr>
        <p:spPr>
          <a:xfrm>
            <a:off x="296175" y="1692150"/>
            <a:ext cx="3093600" cy="31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입력한 아이디사용가능 텍스트에 표시되고 비활성화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776" y="3613825"/>
            <a:ext cx="2137275" cy="108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32"/>
          <p:cNvCxnSpPr/>
          <p:nvPr/>
        </p:nvCxnSpPr>
        <p:spPr>
          <a:xfrm rot="10800000">
            <a:off x="2261206" y="2723150"/>
            <a:ext cx="1394700" cy="10038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4" name="Google Shape;274;p32"/>
          <p:cNvSpPr txBox="1"/>
          <p:nvPr/>
        </p:nvSpPr>
        <p:spPr>
          <a:xfrm>
            <a:off x="639000" y="3296425"/>
            <a:ext cx="1706100" cy="31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입력한 아이디 사용불가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4322025" y="2168400"/>
            <a:ext cx="1229700" cy="1265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2"/>
          <p:cNvSpPr txBox="1"/>
          <p:nvPr/>
        </p:nvSpPr>
        <p:spPr>
          <a:xfrm>
            <a:off x="6372000" y="895100"/>
            <a:ext cx="2361000" cy="31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아이디 중복 확인 전까지 입력 불가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7" name="Google Shape;277;p32"/>
          <p:cNvCxnSpPr>
            <a:endCxn id="272" idx="3"/>
          </p:cNvCxnSpPr>
          <p:nvPr/>
        </p:nvCxnSpPr>
        <p:spPr>
          <a:xfrm flipH="1">
            <a:off x="2392051" y="3863125"/>
            <a:ext cx="1278600" cy="290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2"/>
          <p:cNvCxnSpPr>
            <a:stCxn id="275" idx="3"/>
            <a:endCxn id="276" idx="2"/>
          </p:cNvCxnSpPr>
          <p:nvPr/>
        </p:nvCxnSpPr>
        <p:spPr>
          <a:xfrm rot="10800000" flipH="1">
            <a:off x="5551725" y="1212600"/>
            <a:ext cx="2000700" cy="15885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" name="Google Shape;279;p32"/>
          <p:cNvSpPr/>
          <p:nvPr/>
        </p:nvSpPr>
        <p:spPr>
          <a:xfrm>
            <a:off x="4333725" y="1881000"/>
            <a:ext cx="1206300" cy="251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0" name="Google Shape;280;p32"/>
          <p:cNvCxnSpPr>
            <a:stCxn id="279" idx="0"/>
            <a:endCxn id="271" idx="3"/>
          </p:cNvCxnSpPr>
          <p:nvPr/>
        </p:nvCxnSpPr>
        <p:spPr>
          <a:xfrm rot="5400000" flipH="1">
            <a:off x="4148325" y="1092450"/>
            <a:ext cx="30000" cy="1547100"/>
          </a:xfrm>
          <a:prstGeom prst="bentConnector2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1" name="Google Shape;2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175" y="2053950"/>
            <a:ext cx="2000700" cy="95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771750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3"/>
          <p:cNvPicPr preferRelativeResize="0"/>
          <p:nvPr/>
        </p:nvPicPr>
        <p:blipFill rotWithShape="1">
          <a:blip r:embed="rId4">
            <a:alphaModFix/>
          </a:blip>
          <a:srcRect l="6293" t="7464" r="5187" b="10142"/>
          <a:stretch/>
        </p:blipFill>
        <p:spPr>
          <a:xfrm>
            <a:off x="1361725" y="1998200"/>
            <a:ext cx="1665175" cy="10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3"/>
          <p:cNvSpPr txBox="1"/>
          <p:nvPr/>
        </p:nvSpPr>
        <p:spPr>
          <a:xfrm>
            <a:off x="466250" y="1725450"/>
            <a:ext cx="3197100" cy="324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모든데이터 입력시 저장되고 로그인창으로 이동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3"/>
          <p:cNvSpPr txBox="1"/>
          <p:nvPr/>
        </p:nvSpPr>
        <p:spPr>
          <a:xfrm>
            <a:off x="6608850" y="3670750"/>
            <a:ext cx="1058400" cy="317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로그인창 이동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0" name="Google Shape;290;p33"/>
          <p:cNvCxnSpPr>
            <a:stCxn id="289" idx="1"/>
          </p:cNvCxnSpPr>
          <p:nvPr/>
        </p:nvCxnSpPr>
        <p:spPr>
          <a:xfrm rot="10800000">
            <a:off x="5513550" y="3803950"/>
            <a:ext cx="1095300" cy="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1" name="Google Shape;291;p33"/>
          <p:cNvSpPr txBox="1"/>
          <p:nvPr/>
        </p:nvSpPr>
        <p:spPr>
          <a:xfrm>
            <a:off x="3845925" y="1664400"/>
            <a:ext cx="2097000" cy="324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데이터 미입력,값이 너무 큰경우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Google Shape;292;p33"/>
          <p:cNvCxnSpPr>
            <a:endCxn id="287" idx="2"/>
          </p:cNvCxnSpPr>
          <p:nvPr/>
        </p:nvCxnSpPr>
        <p:spPr>
          <a:xfrm rot="10800000">
            <a:off x="2194313" y="3016100"/>
            <a:ext cx="2564400" cy="810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3" name="Google Shape;29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9350" y="1967150"/>
            <a:ext cx="1800000" cy="108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3"/>
          <p:cNvCxnSpPr>
            <a:endCxn id="295" idx="2"/>
          </p:cNvCxnSpPr>
          <p:nvPr/>
        </p:nvCxnSpPr>
        <p:spPr>
          <a:xfrm rot="-5400000">
            <a:off x="4596950" y="3327322"/>
            <a:ext cx="668100" cy="107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3"/>
          <p:cNvCxnSpPr>
            <a:endCxn id="293" idx="2"/>
          </p:cNvCxnSpPr>
          <p:nvPr/>
        </p:nvCxnSpPr>
        <p:spPr>
          <a:xfrm rot="10800000" flipH="1">
            <a:off x="4995350" y="3047150"/>
            <a:ext cx="1884000" cy="3276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33"/>
          <p:cNvSpPr txBox="1"/>
          <p:nvPr/>
        </p:nvSpPr>
        <p:spPr>
          <a:xfrm flipH="1">
            <a:off x="6020875" y="1664400"/>
            <a:ext cx="2149500" cy="324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비밀번호 ,비밀번호 확인 다른경우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2275" y="2008813"/>
            <a:ext cx="2057458" cy="10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36000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12. UI 기능 선생님 등록:등록,취소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2831100" cy="5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12. UI 기능 학생(메인창)</a:t>
            </a:r>
            <a:endParaRPr sz="1800"/>
          </a:p>
        </p:txBody>
      </p:sp>
      <p:pic>
        <p:nvPicPr>
          <p:cNvPr id="305" name="Google Shape;3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575" y="788613"/>
            <a:ext cx="6264399" cy="339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/>
          <p:nvPr/>
        </p:nvSpPr>
        <p:spPr>
          <a:xfrm>
            <a:off x="2549575" y="949375"/>
            <a:ext cx="756300" cy="2310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4"/>
          <p:cNvSpPr txBox="1"/>
          <p:nvPr/>
        </p:nvSpPr>
        <p:spPr>
          <a:xfrm>
            <a:off x="278675" y="812125"/>
            <a:ext cx="3903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1592300" y="1364913"/>
            <a:ext cx="8679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Calibri"/>
                <a:ea typeface="Calibri"/>
                <a:cs typeface="Calibri"/>
                <a:sym typeface="Calibri"/>
              </a:rPr>
              <a:t>로그인시이름 담당과목 표시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9" name="Google Shape;309;p34"/>
          <p:cNvCxnSpPr/>
          <p:nvPr/>
        </p:nvCxnSpPr>
        <p:spPr>
          <a:xfrm rot="10800000" flipH="1">
            <a:off x="4060650" y="691200"/>
            <a:ext cx="255000" cy="4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0" name="Google Shape;310;p34"/>
          <p:cNvSpPr txBox="1"/>
          <p:nvPr/>
        </p:nvSpPr>
        <p:spPr>
          <a:xfrm>
            <a:off x="3699300" y="460200"/>
            <a:ext cx="977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Calibri"/>
                <a:ea typeface="Calibri"/>
                <a:cs typeface="Calibri"/>
                <a:sym typeface="Calibri"/>
              </a:rPr>
              <a:t>수업창으로 이동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1" name="Google Shape;311;p34"/>
          <p:cNvCxnSpPr/>
          <p:nvPr/>
        </p:nvCxnSpPr>
        <p:spPr>
          <a:xfrm rot="10800000" flipH="1">
            <a:off x="4315650" y="628950"/>
            <a:ext cx="445800" cy="42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2" name="Google Shape;312;p34"/>
          <p:cNvCxnSpPr/>
          <p:nvPr/>
        </p:nvCxnSpPr>
        <p:spPr>
          <a:xfrm rot="10800000" flipH="1">
            <a:off x="4605975" y="691200"/>
            <a:ext cx="931500" cy="36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3" name="Google Shape;313;p34"/>
          <p:cNvSpPr txBox="1"/>
          <p:nvPr/>
        </p:nvSpPr>
        <p:spPr>
          <a:xfrm>
            <a:off x="4469450" y="397950"/>
            <a:ext cx="1135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Calibri"/>
                <a:ea typeface="Calibri"/>
                <a:cs typeface="Calibri"/>
                <a:sym typeface="Calibri"/>
              </a:rPr>
              <a:t>출석부창으로 이동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5489775" y="533550"/>
            <a:ext cx="1214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Calibri"/>
                <a:ea typeface="Calibri"/>
                <a:cs typeface="Calibri"/>
                <a:sym typeface="Calibri"/>
              </a:rPr>
              <a:t>이메일창으로 이동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5" name="Google Shape;315;p34"/>
          <p:cNvCxnSpPr/>
          <p:nvPr/>
        </p:nvCxnSpPr>
        <p:spPr>
          <a:xfrm>
            <a:off x="3407775" y="4052675"/>
            <a:ext cx="191100" cy="52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6" name="Google Shape;316;p34"/>
          <p:cNvSpPr txBox="1"/>
          <p:nvPr/>
        </p:nvSpPr>
        <p:spPr>
          <a:xfrm>
            <a:off x="3407775" y="4482725"/>
            <a:ext cx="1823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Calibri"/>
                <a:ea typeface="Calibri"/>
                <a:cs typeface="Calibri"/>
                <a:sym typeface="Calibri"/>
              </a:rPr>
              <a:t>창이 닫히면서 프로그램이 종료된다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00" y="1759750"/>
            <a:ext cx="1963800" cy="2922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34"/>
          <p:cNvCxnSpPr/>
          <p:nvPr/>
        </p:nvCxnSpPr>
        <p:spPr>
          <a:xfrm flipH="1">
            <a:off x="2366050" y="2508075"/>
            <a:ext cx="645000" cy="2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9" name="Google Shape;319;p34"/>
          <p:cNvSpPr/>
          <p:nvPr/>
        </p:nvSpPr>
        <p:spPr>
          <a:xfrm>
            <a:off x="463150" y="1976550"/>
            <a:ext cx="1902900" cy="1190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4"/>
          <p:cNvSpPr/>
          <p:nvPr/>
        </p:nvSpPr>
        <p:spPr>
          <a:xfrm>
            <a:off x="444300" y="3292325"/>
            <a:ext cx="1902900" cy="1142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" name="Google Shape;321;p34"/>
          <p:cNvCxnSpPr>
            <a:stCxn id="319" idx="1"/>
          </p:cNvCxnSpPr>
          <p:nvPr/>
        </p:nvCxnSpPr>
        <p:spPr>
          <a:xfrm rot="10800000" flipH="1">
            <a:off x="463150" y="1242150"/>
            <a:ext cx="555900" cy="1329600"/>
          </a:xfrm>
          <a:prstGeom prst="bentConnector4">
            <a:avLst>
              <a:gd name="adj1" fmla="val -42836"/>
              <a:gd name="adj2" fmla="val 72383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34"/>
          <p:cNvCxnSpPr>
            <a:stCxn id="320" idx="1"/>
          </p:cNvCxnSpPr>
          <p:nvPr/>
        </p:nvCxnSpPr>
        <p:spPr>
          <a:xfrm rot="10800000">
            <a:off x="225000" y="2573225"/>
            <a:ext cx="219300" cy="12903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34"/>
          <p:cNvSpPr txBox="1"/>
          <p:nvPr/>
        </p:nvSpPr>
        <p:spPr>
          <a:xfrm flipH="1">
            <a:off x="225025" y="913075"/>
            <a:ext cx="1976100" cy="327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입력한 모든 정보,이미지 제거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4" name="Google Shape;324;p34"/>
          <p:cNvCxnSpPr>
            <a:stCxn id="306" idx="1"/>
          </p:cNvCxnSpPr>
          <p:nvPr/>
        </p:nvCxnSpPr>
        <p:spPr>
          <a:xfrm flipH="1">
            <a:off x="2237275" y="1064875"/>
            <a:ext cx="312300" cy="3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4171500" cy="5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12. UI 기능 학생등록(메인창): 학생등록</a:t>
            </a:r>
            <a:endParaRPr sz="1800"/>
          </a:p>
        </p:txBody>
      </p:sp>
      <p:pic>
        <p:nvPicPr>
          <p:cNvPr id="330" name="Google Shape;3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125" y="922650"/>
            <a:ext cx="3548275" cy="30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25" y="1243813"/>
            <a:ext cx="2088225" cy="128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5"/>
          <p:cNvSpPr/>
          <p:nvPr/>
        </p:nvSpPr>
        <p:spPr>
          <a:xfrm>
            <a:off x="3560225" y="1317975"/>
            <a:ext cx="1472100" cy="1189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5"/>
          <p:cNvSpPr/>
          <p:nvPr/>
        </p:nvSpPr>
        <p:spPr>
          <a:xfrm>
            <a:off x="3606425" y="2659950"/>
            <a:ext cx="1379700" cy="88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" name="Google Shape;334;p35"/>
          <p:cNvCxnSpPr>
            <a:stCxn id="332" idx="1"/>
            <a:endCxn id="331" idx="3"/>
          </p:cNvCxnSpPr>
          <p:nvPr/>
        </p:nvCxnSpPr>
        <p:spPr>
          <a:xfrm rot="10800000">
            <a:off x="2430425" y="1888125"/>
            <a:ext cx="1129800" cy="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" name="Google Shape;335;p35"/>
          <p:cNvCxnSpPr/>
          <p:nvPr/>
        </p:nvCxnSpPr>
        <p:spPr>
          <a:xfrm rot="10800000">
            <a:off x="2439225" y="2327925"/>
            <a:ext cx="1178400" cy="7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6" name="Google Shape;336;p35"/>
          <p:cNvSpPr txBox="1"/>
          <p:nvPr/>
        </p:nvSpPr>
        <p:spPr>
          <a:xfrm>
            <a:off x="2517825" y="1863225"/>
            <a:ext cx="11709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데이터를 하나라도 입력안했을 경우</a:t>
            </a:r>
            <a:endParaRPr sz="800"/>
          </a:p>
        </p:txBody>
      </p:sp>
      <p:sp>
        <p:nvSpPr>
          <p:cNvPr id="337" name="Google Shape;337;p35"/>
          <p:cNvSpPr/>
          <p:nvPr/>
        </p:nvSpPr>
        <p:spPr>
          <a:xfrm>
            <a:off x="2593150" y="1959825"/>
            <a:ext cx="855900" cy="239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8" name="Google Shape;33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3084775"/>
            <a:ext cx="3190325" cy="17853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35"/>
          <p:cNvCxnSpPr>
            <a:endCxn id="338" idx="3"/>
          </p:cNvCxnSpPr>
          <p:nvPr/>
        </p:nvCxnSpPr>
        <p:spPr>
          <a:xfrm flipH="1">
            <a:off x="3495125" y="3596765"/>
            <a:ext cx="560400" cy="3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0" name="Google Shape;340;p35"/>
          <p:cNvSpPr txBox="1"/>
          <p:nvPr/>
        </p:nvSpPr>
        <p:spPr>
          <a:xfrm>
            <a:off x="3650550" y="3870575"/>
            <a:ext cx="18429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Calibri"/>
                <a:ea typeface="Calibri"/>
                <a:cs typeface="Calibri"/>
                <a:sym typeface="Calibri"/>
              </a:rPr>
              <a:t>이미지 파일 선택을 누르면  컴퓨터 경로 이동 후 이미지 선택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5"/>
          <p:cNvSpPr/>
          <p:nvPr/>
        </p:nvSpPr>
        <p:spPr>
          <a:xfrm>
            <a:off x="3606425" y="3936800"/>
            <a:ext cx="1827900" cy="380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7225" y="2697550"/>
            <a:ext cx="3285851" cy="217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35"/>
          <p:cNvCxnSpPr/>
          <p:nvPr/>
        </p:nvCxnSpPr>
        <p:spPr>
          <a:xfrm rot="-5400000" flipH="1">
            <a:off x="4312850" y="3594975"/>
            <a:ext cx="2288100" cy="11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5"/>
          <p:cNvCxnSpPr/>
          <p:nvPr/>
        </p:nvCxnSpPr>
        <p:spPr>
          <a:xfrm>
            <a:off x="5520925" y="4795675"/>
            <a:ext cx="96300" cy="7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p35"/>
          <p:cNvSpPr txBox="1"/>
          <p:nvPr/>
        </p:nvSpPr>
        <p:spPr>
          <a:xfrm>
            <a:off x="7125950" y="2279250"/>
            <a:ext cx="1635600" cy="380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Calibri"/>
                <a:ea typeface="Calibri"/>
                <a:cs typeface="Calibri"/>
                <a:sym typeface="Calibri"/>
              </a:rPr>
              <a:t>등록 완료된 데이터는 테이블에 표시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75" y="720488"/>
            <a:ext cx="5441349" cy="38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6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43920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12. UI 기능 학생수정(메인창): 학생 수정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2" name="Google Shape;352;p36"/>
          <p:cNvCxnSpPr/>
          <p:nvPr/>
        </p:nvCxnSpPr>
        <p:spPr>
          <a:xfrm rot="10800000" flipH="1">
            <a:off x="932450" y="3587525"/>
            <a:ext cx="2997300" cy="747600"/>
          </a:xfrm>
          <a:prstGeom prst="bentConnector3">
            <a:avLst>
              <a:gd name="adj1" fmla="val 4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36"/>
          <p:cNvSpPr/>
          <p:nvPr/>
        </p:nvSpPr>
        <p:spPr>
          <a:xfrm>
            <a:off x="4880700" y="1593075"/>
            <a:ext cx="740100" cy="695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6"/>
          <p:cNvSpPr/>
          <p:nvPr/>
        </p:nvSpPr>
        <p:spPr>
          <a:xfrm>
            <a:off x="4880700" y="2479200"/>
            <a:ext cx="880800" cy="185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5" name="Google Shape;355;p36"/>
          <p:cNvCxnSpPr>
            <a:stCxn id="353" idx="3"/>
            <a:endCxn id="354" idx="3"/>
          </p:cNvCxnSpPr>
          <p:nvPr/>
        </p:nvCxnSpPr>
        <p:spPr>
          <a:xfrm>
            <a:off x="5620800" y="1940925"/>
            <a:ext cx="140700" cy="630900"/>
          </a:xfrm>
          <a:prstGeom prst="curvedConnector3">
            <a:avLst>
              <a:gd name="adj1" fmla="val 269243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6" name="Google Shape;356;p36"/>
          <p:cNvSpPr txBox="1"/>
          <p:nvPr/>
        </p:nvSpPr>
        <p:spPr>
          <a:xfrm>
            <a:off x="5861225" y="1711525"/>
            <a:ext cx="880800" cy="355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수정가능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7" name="Google Shape;357;p36"/>
          <p:cNvCxnSpPr/>
          <p:nvPr/>
        </p:nvCxnSpPr>
        <p:spPr>
          <a:xfrm>
            <a:off x="4931550" y="4168925"/>
            <a:ext cx="1566000" cy="16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36"/>
          <p:cNvSpPr txBox="1"/>
          <p:nvPr/>
        </p:nvSpPr>
        <p:spPr>
          <a:xfrm>
            <a:off x="6497550" y="4209425"/>
            <a:ext cx="12729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수정창이 닫히고 학생등록창만 표시</a:t>
            </a:r>
            <a:endParaRPr sz="1000"/>
          </a:p>
        </p:txBody>
      </p:sp>
      <p:sp>
        <p:nvSpPr>
          <p:cNvPr id="359" name="Google Shape;359;p36"/>
          <p:cNvSpPr/>
          <p:nvPr/>
        </p:nvSpPr>
        <p:spPr>
          <a:xfrm>
            <a:off x="2267250" y="3337725"/>
            <a:ext cx="1746600" cy="125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6"/>
          <p:cNvSpPr txBox="1"/>
          <p:nvPr/>
        </p:nvSpPr>
        <p:spPr>
          <a:xfrm>
            <a:off x="2612375" y="4495925"/>
            <a:ext cx="25680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Calibri"/>
                <a:ea typeface="Calibri"/>
                <a:cs typeface="Calibri"/>
                <a:sym typeface="Calibri"/>
              </a:rPr>
              <a:t>테이블에 있는 데이터를 선택해야 수정 버튼이 활성화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6"/>
          <p:cNvSpPr/>
          <p:nvPr/>
        </p:nvSpPr>
        <p:spPr>
          <a:xfrm>
            <a:off x="2693850" y="4459225"/>
            <a:ext cx="2449500" cy="296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2" name="Google Shape;362;p36"/>
          <p:cNvCxnSpPr>
            <a:stCxn id="359" idx="2"/>
          </p:cNvCxnSpPr>
          <p:nvPr/>
        </p:nvCxnSpPr>
        <p:spPr>
          <a:xfrm>
            <a:off x="3140550" y="3463425"/>
            <a:ext cx="27000" cy="99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3" name="Google Shape;363;p36"/>
          <p:cNvCxnSpPr/>
          <p:nvPr/>
        </p:nvCxnSpPr>
        <p:spPr>
          <a:xfrm flipH="1">
            <a:off x="969450" y="4564625"/>
            <a:ext cx="1724400" cy="158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6"/>
          <p:cNvCxnSpPr/>
          <p:nvPr/>
        </p:nvCxnSpPr>
        <p:spPr>
          <a:xfrm>
            <a:off x="969450" y="4477825"/>
            <a:ext cx="0" cy="25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5" name="Google Shape;3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3620" y="2387920"/>
            <a:ext cx="2290775" cy="107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36"/>
          <p:cNvCxnSpPr/>
          <p:nvPr/>
        </p:nvCxnSpPr>
        <p:spPr>
          <a:xfrm rot="10800000" flipH="1">
            <a:off x="4662450" y="3345100"/>
            <a:ext cx="152460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7" name="Google Shape;367;p36"/>
          <p:cNvSpPr txBox="1"/>
          <p:nvPr/>
        </p:nvSpPr>
        <p:spPr>
          <a:xfrm>
            <a:off x="5761500" y="3587525"/>
            <a:ext cx="14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저장을 누르면 알림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8" name="Google Shape;368;p36"/>
          <p:cNvCxnSpPr/>
          <p:nvPr/>
        </p:nvCxnSpPr>
        <p:spPr>
          <a:xfrm rot="10800000" flipH="1">
            <a:off x="7807750" y="1465425"/>
            <a:ext cx="103500" cy="8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9" name="Google Shape;369;p36"/>
          <p:cNvSpPr txBox="1"/>
          <p:nvPr/>
        </p:nvSpPr>
        <p:spPr>
          <a:xfrm>
            <a:off x="6997300" y="1069525"/>
            <a:ext cx="17244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수정된 정보가 바뀌어서 테이블에 표시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6"/>
          <p:cNvSpPr/>
          <p:nvPr/>
        </p:nvSpPr>
        <p:spPr>
          <a:xfrm>
            <a:off x="6997300" y="1110225"/>
            <a:ext cx="1624800" cy="355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43566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12. UI 기능 학생등록(메인창): 학생 삭제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6" name="Google Shape;3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875" y="557775"/>
            <a:ext cx="4119624" cy="362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37"/>
          <p:cNvCxnSpPr/>
          <p:nvPr/>
        </p:nvCxnSpPr>
        <p:spPr>
          <a:xfrm flipH="1">
            <a:off x="1864875" y="3308125"/>
            <a:ext cx="1080600" cy="843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37"/>
          <p:cNvCxnSpPr/>
          <p:nvPr/>
        </p:nvCxnSpPr>
        <p:spPr>
          <a:xfrm>
            <a:off x="2945475" y="3152725"/>
            <a:ext cx="0" cy="155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37"/>
          <p:cNvCxnSpPr/>
          <p:nvPr/>
        </p:nvCxnSpPr>
        <p:spPr>
          <a:xfrm>
            <a:off x="1864975" y="3729975"/>
            <a:ext cx="0" cy="42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37"/>
          <p:cNvSpPr txBox="1"/>
          <p:nvPr/>
        </p:nvSpPr>
        <p:spPr>
          <a:xfrm>
            <a:off x="2501425" y="3352525"/>
            <a:ext cx="2331600" cy="4143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Calibri"/>
                <a:ea typeface="Calibri"/>
                <a:cs typeface="Calibri"/>
                <a:sym typeface="Calibri"/>
              </a:rPr>
              <a:t>ⓐ테이블에 있는 데이터를 선택해야 삭제버튼이 활성화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1" name="Google Shape;381;p37"/>
          <p:cNvCxnSpPr/>
          <p:nvPr/>
        </p:nvCxnSpPr>
        <p:spPr>
          <a:xfrm rot="-5400000" flipH="1">
            <a:off x="2165700" y="4163325"/>
            <a:ext cx="385200" cy="376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" name="Google Shape;382;p37"/>
          <p:cNvCxnSpPr/>
          <p:nvPr/>
        </p:nvCxnSpPr>
        <p:spPr>
          <a:xfrm>
            <a:off x="2550350" y="4535875"/>
            <a:ext cx="1044000" cy="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83" name="Google Shape;383;p37"/>
          <p:cNvPicPr preferRelativeResize="0"/>
          <p:nvPr/>
        </p:nvPicPr>
        <p:blipFill rotWithShape="1">
          <a:blip r:embed="rId4">
            <a:alphaModFix/>
          </a:blip>
          <a:srcRect l="-1050" r="1049"/>
          <a:stretch/>
        </p:blipFill>
        <p:spPr>
          <a:xfrm>
            <a:off x="3563775" y="3937175"/>
            <a:ext cx="2423400" cy="9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7"/>
          <p:cNvSpPr txBox="1"/>
          <p:nvPr/>
        </p:nvSpPr>
        <p:spPr>
          <a:xfrm>
            <a:off x="2550350" y="4270650"/>
            <a:ext cx="11913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Calibri"/>
                <a:ea typeface="Calibri"/>
                <a:cs typeface="Calibri"/>
                <a:sym typeface="Calibri"/>
              </a:rPr>
              <a:t>ⓑ삭제를 눌렀을때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37"/>
          <p:cNvPicPr preferRelativeResize="0"/>
          <p:nvPr/>
        </p:nvPicPr>
        <p:blipFill rotWithShape="1">
          <a:blip r:embed="rId5">
            <a:alphaModFix/>
          </a:blip>
          <a:srcRect b="-6598"/>
          <a:stretch/>
        </p:blipFill>
        <p:spPr>
          <a:xfrm>
            <a:off x="5232300" y="633900"/>
            <a:ext cx="3670774" cy="2563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37"/>
          <p:cNvCxnSpPr>
            <a:stCxn id="383" idx="3"/>
          </p:cNvCxnSpPr>
          <p:nvPr/>
        </p:nvCxnSpPr>
        <p:spPr>
          <a:xfrm rot="10800000" flipH="1">
            <a:off x="5987175" y="3426612"/>
            <a:ext cx="1110000" cy="987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37"/>
          <p:cNvCxnSpPr/>
          <p:nvPr/>
        </p:nvCxnSpPr>
        <p:spPr>
          <a:xfrm rot="10800000">
            <a:off x="7089900" y="3012225"/>
            <a:ext cx="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8" name="Google Shape;388;p37"/>
          <p:cNvSpPr txBox="1"/>
          <p:nvPr/>
        </p:nvSpPr>
        <p:spPr>
          <a:xfrm>
            <a:off x="6605475" y="3618950"/>
            <a:ext cx="1937700" cy="287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Calibri"/>
                <a:ea typeface="Calibri"/>
                <a:cs typeface="Calibri"/>
                <a:sym typeface="Calibri"/>
              </a:rPr>
              <a:t>ⓒ테이블에 있는 데이터가 삭제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7"/>
          <p:cNvSpPr/>
          <p:nvPr/>
        </p:nvSpPr>
        <p:spPr>
          <a:xfrm>
            <a:off x="2591425" y="4336813"/>
            <a:ext cx="996600" cy="1554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 txBox="1"/>
          <p:nvPr/>
        </p:nvSpPr>
        <p:spPr>
          <a:xfrm>
            <a:off x="180000" y="180000"/>
            <a:ext cx="20847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12. UI 수업  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5" name="Google Shape;3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975" y="788300"/>
            <a:ext cx="2916851" cy="41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150" y="484700"/>
            <a:ext cx="1913150" cy="149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p38"/>
          <p:cNvCxnSpPr/>
          <p:nvPr/>
        </p:nvCxnSpPr>
        <p:spPr>
          <a:xfrm rot="10800000" flipH="1">
            <a:off x="4095050" y="851025"/>
            <a:ext cx="2797500" cy="45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8" name="Google Shape;398;p38"/>
          <p:cNvSpPr txBox="1"/>
          <p:nvPr/>
        </p:nvSpPr>
        <p:spPr>
          <a:xfrm>
            <a:off x="5681813" y="924975"/>
            <a:ext cx="10878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Calibri"/>
                <a:ea typeface="Calibri"/>
                <a:cs typeface="Calibri"/>
                <a:sym typeface="Calibri"/>
              </a:rPr>
              <a:t>DatePicker로 설정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Calibri"/>
                <a:ea typeface="Calibri"/>
                <a:cs typeface="Calibri"/>
                <a:sym typeface="Calibri"/>
              </a:rPr>
              <a:t>오늘 날짜로 설정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3225" y="1067350"/>
            <a:ext cx="68580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8"/>
          <p:cNvSpPr txBox="1"/>
          <p:nvPr/>
        </p:nvSpPr>
        <p:spPr>
          <a:xfrm>
            <a:off x="1982400" y="718450"/>
            <a:ext cx="9696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MenuItem 설정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401" name="Google Shape;40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900" y="2747175"/>
            <a:ext cx="2198025" cy="12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8"/>
          <p:cNvSpPr txBox="1"/>
          <p:nvPr/>
        </p:nvSpPr>
        <p:spPr>
          <a:xfrm>
            <a:off x="523900" y="1983400"/>
            <a:ext cx="8586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Calibri"/>
                <a:ea typeface="Calibri"/>
                <a:cs typeface="Calibri"/>
                <a:sym typeface="Calibri"/>
              </a:rPr>
              <a:t>등급에  따라서 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Calibri"/>
                <a:ea typeface="Calibri"/>
                <a:cs typeface="Calibri"/>
                <a:sym typeface="Calibri"/>
              </a:rPr>
              <a:t>배우는것을 요약한 알림창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3" name="Google Shape;403;p38"/>
          <p:cNvCxnSpPr/>
          <p:nvPr/>
        </p:nvCxnSpPr>
        <p:spPr>
          <a:xfrm rot="10800000" flipH="1">
            <a:off x="4480500" y="4036275"/>
            <a:ext cx="1871100" cy="5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4" name="Google Shape;404;p38"/>
          <p:cNvSpPr txBox="1"/>
          <p:nvPr/>
        </p:nvSpPr>
        <p:spPr>
          <a:xfrm>
            <a:off x="6274100" y="3760900"/>
            <a:ext cx="16164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학생등록(메인)창으로 이동</a:t>
            </a:r>
            <a:endParaRPr sz="1000"/>
          </a:p>
        </p:txBody>
      </p:sp>
      <p:cxnSp>
        <p:nvCxnSpPr>
          <p:cNvPr id="405" name="Google Shape;405;p38"/>
          <p:cNvCxnSpPr/>
          <p:nvPr/>
        </p:nvCxnSpPr>
        <p:spPr>
          <a:xfrm flipH="1">
            <a:off x="2111550" y="1007775"/>
            <a:ext cx="711300" cy="2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" name="Google Shape;406;p38"/>
          <p:cNvCxnSpPr/>
          <p:nvPr/>
        </p:nvCxnSpPr>
        <p:spPr>
          <a:xfrm flipH="1">
            <a:off x="1338250" y="1550788"/>
            <a:ext cx="260400" cy="122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7" name="Google Shape;407;p38"/>
          <p:cNvSpPr txBox="1"/>
          <p:nvPr/>
        </p:nvSpPr>
        <p:spPr>
          <a:xfrm>
            <a:off x="220850" y="484700"/>
            <a:ext cx="3745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학생등록(메인)창에서 수업 버튼 사용이 수업 창으로 이동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/>
          <p:nvPr/>
        </p:nvSpPr>
        <p:spPr>
          <a:xfrm>
            <a:off x="180000" y="180000"/>
            <a:ext cx="364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12. UI 수업등록기능</a:t>
            </a:r>
            <a:r>
              <a:rPr lang="ko">
                <a:solidFill>
                  <a:schemeClr val="lt1"/>
                </a:solidFill>
              </a:rPr>
              <a:t> 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13" name="Google Shape;4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925" y="654975"/>
            <a:ext cx="2916851" cy="41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2675" y="654975"/>
            <a:ext cx="2500775" cy="1180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39"/>
          <p:cNvCxnSpPr/>
          <p:nvPr/>
        </p:nvCxnSpPr>
        <p:spPr>
          <a:xfrm rot="10800000">
            <a:off x="5050475" y="1835725"/>
            <a:ext cx="1884000" cy="2619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6" name="Google Shape;41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9225" y="1921550"/>
            <a:ext cx="2242575" cy="1031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9"/>
          <p:cNvSpPr txBox="1"/>
          <p:nvPr/>
        </p:nvSpPr>
        <p:spPr>
          <a:xfrm>
            <a:off x="4373825" y="2076025"/>
            <a:ext cx="11472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하나라도 입력안할시에 등록x</a:t>
            </a:r>
            <a:endParaRPr sz="800"/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4277650" y="2767750"/>
            <a:ext cx="2523600" cy="17541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9" name="Google Shape;41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988" y="3312100"/>
            <a:ext cx="4295775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9"/>
          <p:cNvSpPr txBox="1"/>
          <p:nvPr/>
        </p:nvSpPr>
        <p:spPr>
          <a:xfrm>
            <a:off x="4738175" y="2952900"/>
            <a:ext cx="12804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등록 성공하면 알림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cxnSp>
        <p:nvCxnSpPr>
          <p:cNvPr id="421" name="Google Shape;421;p39"/>
          <p:cNvCxnSpPr/>
          <p:nvPr/>
        </p:nvCxnSpPr>
        <p:spPr>
          <a:xfrm flipH="1">
            <a:off x="2834475" y="2938075"/>
            <a:ext cx="88800" cy="38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2" name="Google Shape;422;p39"/>
          <p:cNvSpPr txBox="1"/>
          <p:nvPr/>
        </p:nvSpPr>
        <p:spPr>
          <a:xfrm>
            <a:off x="2834475" y="3009300"/>
            <a:ext cx="1435800" cy="1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등록되면 테이블에 저장</a:t>
            </a:r>
            <a:endParaRPr sz="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/>
          <p:nvPr/>
        </p:nvSpPr>
        <p:spPr>
          <a:xfrm>
            <a:off x="180000" y="180000"/>
            <a:ext cx="364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12. UI 수업삭제기능</a:t>
            </a:r>
            <a:r>
              <a:rPr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8" name="Google Shape;4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975" y="691225"/>
            <a:ext cx="2916850" cy="41734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40"/>
          <p:cNvCxnSpPr/>
          <p:nvPr/>
        </p:nvCxnSpPr>
        <p:spPr>
          <a:xfrm rot="10800000" flipH="1">
            <a:off x="3280375" y="1146675"/>
            <a:ext cx="1584600" cy="9633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30" name="Google Shape;4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600" y="239975"/>
            <a:ext cx="2491475" cy="22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0"/>
          <p:cNvSpPr txBox="1"/>
          <p:nvPr/>
        </p:nvSpPr>
        <p:spPr>
          <a:xfrm>
            <a:off x="2923350" y="1114825"/>
            <a:ext cx="21018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수업 저장한 내용을 선택하고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삭제 버튼을 누르면 삭제 완료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432" name="Google Shape;43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5150" y="2571750"/>
            <a:ext cx="3224500" cy="234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40"/>
          <p:cNvCxnSpPr/>
          <p:nvPr/>
        </p:nvCxnSpPr>
        <p:spPr>
          <a:xfrm rot="10800000" flipH="1">
            <a:off x="2022375" y="3503400"/>
            <a:ext cx="2969700" cy="1050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4" name="Google Shape;434;p40"/>
          <p:cNvSpPr txBox="1"/>
          <p:nvPr/>
        </p:nvSpPr>
        <p:spPr>
          <a:xfrm>
            <a:off x="3383875" y="3431650"/>
            <a:ext cx="12579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선택을 안하고 선택을 누르면 오류 발생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1"/>
          <p:cNvSpPr txBox="1"/>
          <p:nvPr/>
        </p:nvSpPr>
        <p:spPr>
          <a:xfrm>
            <a:off x="180000" y="180000"/>
            <a:ext cx="364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12. UI 수업일지 알림</a:t>
            </a:r>
            <a:r>
              <a:rPr lang="ko">
                <a:solidFill>
                  <a:schemeClr val="lt1"/>
                </a:solidFill>
              </a:rPr>
              <a:t>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3674200" y="1671825"/>
            <a:ext cx="1536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버튼들을 누르면 회차별로 배우는 것을 알림으로 표시</a:t>
            </a:r>
            <a:endParaRPr sz="900"/>
          </a:p>
        </p:txBody>
      </p:sp>
      <p:pic>
        <p:nvPicPr>
          <p:cNvPr id="441" name="Google Shape;4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75" y="529000"/>
            <a:ext cx="3349875" cy="4411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275" y="529000"/>
            <a:ext cx="3349875" cy="4411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41"/>
          <p:cNvCxnSpPr/>
          <p:nvPr/>
        </p:nvCxnSpPr>
        <p:spPr>
          <a:xfrm>
            <a:off x="3426275" y="2027950"/>
            <a:ext cx="2592300" cy="1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231800" y="165200"/>
            <a:ext cx="41151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/>
              <a:t>프로그램 개발 목적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619100" y="1562100"/>
            <a:ext cx="5905800" cy="201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233A44"/>
                </a:solidFill>
              </a:rPr>
              <a:t>방과후 선생님이 배드민턴 방과후를</a:t>
            </a:r>
            <a:endParaRPr sz="2800">
              <a:solidFill>
                <a:srgbClr val="233A4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233A44"/>
                </a:solidFill>
              </a:rPr>
              <a:t>신청한 학생 정보를 추가,수정,삭제를 </a:t>
            </a:r>
            <a:endParaRPr sz="2800">
              <a:solidFill>
                <a:srgbClr val="233A4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233A44"/>
                </a:solidFill>
              </a:rPr>
              <a:t>하고 학생에 출결을 효율적으로 관리하기위한 프로그램</a:t>
            </a:r>
            <a:endParaRPr sz="2800">
              <a:solidFill>
                <a:srgbClr val="233A4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2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29430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12. UI 기능 출석부(메인창)</a:t>
            </a:r>
            <a:endParaRPr sz="1800"/>
          </a:p>
        </p:txBody>
      </p:sp>
      <p:pic>
        <p:nvPicPr>
          <p:cNvPr id="449" name="Google Shape;449;p42"/>
          <p:cNvPicPr preferRelativeResize="0"/>
          <p:nvPr/>
        </p:nvPicPr>
        <p:blipFill rotWithShape="1">
          <a:blip r:embed="rId3">
            <a:alphaModFix/>
          </a:blip>
          <a:srcRect r="27462"/>
          <a:stretch/>
        </p:blipFill>
        <p:spPr>
          <a:xfrm>
            <a:off x="2940800" y="796475"/>
            <a:ext cx="324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/>
        </p:nvSpPr>
        <p:spPr>
          <a:xfrm>
            <a:off x="6497825" y="828100"/>
            <a:ext cx="2101800" cy="303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날짜변경 해도 오늘날짜로 등록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1" name="Google Shape;451;p42"/>
          <p:cNvCxnSpPr>
            <a:endCxn id="450" idx="1"/>
          </p:cNvCxnSpPr>
          <p:nvPr/>
        </p:nvCxnSpPr>
        <p:spPr>
          <a:xfrm rot="10800000" flipH="1">
            <a:off x="5757725" y="979900"/>
            <a:ext cx="740100" cy="30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2" name="Google Shape;452;p42"/>
          <p:cNvSpPr txBox="1"/>
          <p:nvPr/>
        </p:nvSpPr>
        <p:spPr>
          <a:xfrm>
            <a:off x="540250" y="1590375"/>
            <a:ext cx="1761300" cy="3036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로그인 정보 중 이름 을 표시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3" name="Google Shape;453;p42"/>
          <p:cNvCxnSpPr>
            <a:stCxn id="454" idx="1"/>
            <a:endCxn id="452" idx="3"/>
          </p:cNvCxnSpPr>
          <p:nvPr/>
        </p:nvCxnSpPr>
        <p:spPr>
          <a:xfrm flipH="1">
            <a:off x="2301475" y="1301900"/>
            <a:ext cx="1421100" cy="4404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5" name="Google Shape;455;p42"/>
          <p:cNvSpPr txBox="1"/>
          <p:nvPr/>
        </p:nvSpPr>
        <p:spPr>
          <a:xfrm>
            <a:off x="4027100" y="391825"/>
            <a:ext cx="2153700" cy="3552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명단,출력 정보가 다르게 화면 표시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2"/>
          <p:cNvSpPr/>
          <p:nvPr/>
        </p:nvSpPr>
        <p:spPr>
          <a:xfrm>
            <a:off x="3722575" y="1235150"/>
            <a:ext cx="377400" cy="133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6" name="Google Shape;456;p42"/>
          <p:cNvCxnSpPr/>
          <p:nvPr/>
        </p:nvCxnSpPr>
        <p:spPr>
          <a:xfrm rot="10800000" flipH="1">
            <a:off x="3511825" y="747025"/>
            <a:ext cx="1509600" cy="3000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42"/>
          <p:cNvCxnSpPr/>
          <p:nvPr/>
        </p:nvCxnSpPr>
        <p:spPr>
          <a:xfrm rot="10800000" flipH="1">
            <a:off x="4162825" y="747025"/>
            <a:ext cx="858600" cy="2883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42"/>
          <p:cNvSpPr/>
          <p:nvPr/>
        </p:nvSpPr>
        <p:spPr>
          <a:xfrm>
            <a:off x="3123100" y="1516375"/>
            <a:ext cx="2847300" cy="1819800"/>
          </a:xfrm>
          <a:prstGeom prst="rect">
            <a:avLst/>
          </a:prstGeom>
          <a:noFill/>
          <a:ln w="9525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2"/>
          <p:cNvSpPr txBox="1"/>
          <p:nvPr/>
        </p:nvSpPr>
        <p:spPr>
          <a:xfrm>
            <a:off x="318225" y="3048325"/>
            <a:ext cx="2622300" cy="222000"/>
          </a:xfrm>
          <a:prstGeom prst="rect">
            <a:avLst/>
          </a:prstGeom>
          <a:noFill/>
          <a:ln w="9525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학생등록(메인창)에 등록된 학생 정보 표시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0" name="Google Shape;460;p42"/>
          <p:cNvCxnSpPr>
            <a:stCxn id="459" idx="0"/>
            <a:endCxn id="458" idx="1"/>
          </p:cNvCxnSpPr>
          <p:nvPr/>
        </p:nvCxnSpPr>
        <p:spPr>
          <a:xfrm rot="-5400000">
            <a:off x="2065275" y="1990525"/>
            <a:ext cx="621900" cy="1493700"/>
          </a:xfrm>
          <a:prstGeom prst="bentConnector2">
            <a:avLst/>
          </a:prstGeom>
          <a:noFill/>
          <a:ln w="9525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42"/>
          <p:cNvSpPr/>
          <p:nvPr/>
        </p:nvSpPr>
        <p:spPr>
          <a:xfrm>
            <a:off x="4684650" y="3433250"/>
            <a:ext cx="606900" cy="199800"/>
          </a:xfrm>
          <a:prstGeom prst="rect">
            <a:avLst/>
          </a:prstGeom>
          <a:noFill/>
          <a:ln w="9525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2"/>
          <p:cNvSpPr txBox="1"/>
          <p:nvPr/>
        </p:nvSpPr>
        <p:spPr>
          <a:xfrm>
            <a:off x="278625" y="3633050"/>
            <a:ext cx="2622300" cy="355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학생등록(메인창)에 등록된 학생수 표시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3" name="Google Shape;463;p42"/>
          <p:cNvCxnSpPr>
            <a:stCxn id="461" idx="1"/>
            <a:endCxn id="462" idx="3"/>
          </p:cNvCxnSpPr>
          <p:nvPr/>
        </p:nvCxnSpPr>
        <p:spPr>
          <a:xfrm flipH="1">
            <a:off x="2900850" y="3533150"/>
            <a:ext cx="1783800" cy="2775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42"/>
          <p:cNvSpPr txBox="1"/>
          <p:nvPr/>
        </p:nvSpPr>
        <p:spPr>
          <a:xfrm>
            <a:off x="229475" y="472050"/>
            <a:ext cx="28473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학생등록(메인창) 출석부 버튼 사용후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2"/>
          <p:cNvSpPr/>
          <p:nvPr/>
        </p:nvSpPr>
        <p:spPr>
          <a:xfrm>
            <a:off x="4433025" y="3677300"/>
            <a:ext cx="1250700" cy="1335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2"/>
          <p:cNvSpPr txBox="1"/>
          <p:nvPr/>
        </p:nvSpPr>
        <p:spPr>
          <a:xfrm>
            <a:off x="5979825" y="3433250"/>
            <a:ext cx="1369200" cy="2997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출석여부 선택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7" name="Google Shape;467;p42"/>
          <p:cNvCxnSpPr>
            <a:stCxn id="465" idx="3"/>
            <a:endCxn id="466" idx="1"/>
          </p:cNvCxnSpPr>
          <p:nvPr/>
        </p:nvCxnSpPr>
        <p:spPr>
          <a:xfrm rot="10800000" flipH="1">
            <a:off x="5683725" y="3583250"/>
            <a:ext cx="296100" cy="1608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4570500" cy="4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12. UI 기능 출석부 명단: 출석 등록, 종료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473" name="Google Shape;4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000" y="808750"/>
            <a:ext cx="324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3"/>
          <p:cNvSpPr txBox="1"/>
          <p:nvPr/>
        </p:nvSpPr>
        <p:spPr>
          <a:xfrm>
            <a:off x="1502725" y="1569000"/>
            <a:ext cx="3699900" cy="324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등록이 완료 되면 명단에 등록된 학생 정보 는 표시가안된다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43"/>
          <p:cNvSpPr/>
          <p:nvPr/>
        </p:nvSpPr>
        <p:spPr>
          <a:xfrm>
            <a:off x="3067475" y="3167500"/>
            <a:ext cx="1935300" cy="1629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6" name="Google Shape;476;p43"/>
          <p:cNvPicPr preferRelativeResize="0"/>
          <p:nvPr/>
        </p:nvPicPr>
        <p:blipFill rotWithShape="1">
          <a:blip r:embed="rId4">
            <a:alphaModFix/>
          </a:blip>
          <a:srcRect l="33581" t="26620" b="42085"/>
          <a:stretch/>
        </p:blipFill>
        <p:spPr>
          <a:xfrm>
            <a:off x="5455275" y="2003925"/>
            <a:ext cx="2152025" cy="112655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3"/>
          <p:cNvSpPr txBox="1"/>
          <p:nvPr/>
        </p:nvSpPr>
        <p:spPr>
          <a:xfrm>
            <a:off x="5410725" y="1716950"/>
            <a:ext cx="3189600" cy="324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학생 선택, 출석여부 선택안하면 등록하면  오류창표시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3"/>
          <p:cNvSpPr/>
          <p:nvPr/>
        </p:nvSpPr>
        <p:spPr>
          <a:xfrm>
            <a:off x="3996400" y="3655950"/>
            <a:ext cx="939900" cy="1998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3"/>
          <p:cNvSpPr/>
          <p:nvPr/>
        </p:nvSpPr>
        <p:spPr>
          <a:xfrm>
            <a:off x="4373825" y="4011200"/>
            <a:ext cx="236700" cy="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0" name="Google Shape;480;p43"/>
          <p:cNvCxnSpPr>
            <a:stCxn id="473" idx="1"/>
            <a:endCxn id="479" idx="1"/>
          </p:cNvCxnSpPr>
          <p:nvPr/>
        </p:nvCxnSpPr>
        <p:spPr>
          <a:xfrm>
            <a:off x="2952000" y="2608750"/>
            <a:ext cx="1421700" cy="1469100"/>
          </a:xfrm>
          <a:prstGeom prst="bentConnector3">
            <a:avLst>
              <a:gd name="adj1" fmla="val -16749"/>
            </a:avLst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43"/>
          <p:cNvCxnSpPr>
            <a:stCxn id="479" idx="0"/>
            <a:endCxn id="476" idx="2"/>
          </p:cNvCxnSpPr>
          <p:nvPr/>
        </p:nvCxnSpPr>
        <p:spPr>
          <a:xfrm rot="-5400000">
            <a:off x="5071325" y="2551250"/>
            <a:ext cx="880800" cy="2039100"/>
          </a:xfrm>
          <a:prstGeom prst="bentConnector3">
            <a:avLst>
              <a:gd name="adj1" fmla="val 13445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43"/>
          <p:cNvCxnSpPr>
            <a:stCxn id="478" idx="1"/>
          </p:cNvCxnSpPr>
          <p:nvPr/>
        </p:nvCxnSpPr>
        <p:spPr>
          <a:xfrm flipH="1">
            <a:off x="2708800" y="3755850"/>
            <a:ext cx="1287600" cy="360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43"/>
          <p:cNvCxnSpPr/>
          <p:nvPr/>
        </p:nvCxnSpPr>
        <p:spPr>
          <a:xfrm flipH="1">
            <a:off x="2730875" y="3248950"/>
            <a:ext cx="336600" cy="750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4" name="Google Shape;484;p43"/>
          <p:cNvSpPr txBox="1"/>
          <p:nvPr/>
        </p:nvSpPr>
        <p:spPr>
          <a:xfrm>
            <a:off x="5990825" y="4042450"/>
            <a:ext cx="1705800" cy="324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학생등록(메인창)으로 이동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5" name="Google Shape;485;p43"/>
          <p:cNvCxnSpPr>
            <a:endCxn id="484" idx="1"/>
          </p:cNvCxnSpPr>
          <p:nvPr/>
        </p:nvCxnSpPr>
        <p:spPr>
          <a:xfrm>
            <a:off x="4906625" y="4144450"/>
            <a:ext cx="1084200" cy="6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6" name="Google Shape;486;p43"/>
          <p:cNvSpPr txBox="1"/>
          <p:nvPr/>
        </p:nvSpPr>
        <p:spPr>
          <a:xfrm>
            <a:off x="229475" y="472050"/>
            <a:ext cx="28473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학생등록(메인창) 출석부 버튼 사용후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50" y="1252825"/>
            <a:ext cx="216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4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3637200" cy="3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12. UI 기능 출석부 명단:  초기화</a:t>
            </a:r>
            <a:r>
              <a:rPr lang="ko" sz="1200"/>
              <a:t> </a:t>
            </a:r>
            <a:endParaRPr sz="1200"/>
          </a:p>
        </p:txBody>
      </p:sp>
      <p:pic>
        <p:nvPicPr>
          <p:cNvPr id="493" name="Google Shape;4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6655" y="1252825"/>
            <a:ext cx="2160001" cy="28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3400" y="1252825"/>
            <a:ext cx="2160001" cy="288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Google Shape;495;p44"/>
          <p:cNvCxnSpPr>
            <a:stCxn id="491" idx="3"/>
            <a:endCxn id="493" idx="1"/>
          </p:cNvCxnSpPr>
          <p:nvPr/>
        </p:nvCxnSpPr>
        <p:spPr>
          <a:xfrm>
            <a:off x="2484750" y="2692825"/>
            <a:ext cx="681900" cy="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6" name="Google Shape;496;p44"/>
          <p:cNvCxnSpPr>
            <a:stCxn id="493" idx="3"/>
            <a:endCxn id="494" idx="1"/>
          </p:cNvCxnSpPr>
          <p:nvPr/>
        </p:nvCxnSpPr>
        <p:spPr>
          <a:xfrm>
            <a:off x="5326656" y="2692825"/>
            <a:ext cx="1066800" cy="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7" name="Google Shape;497;p44"/>
          <p:cNvSpPr txBox="1"/>
          <p:nvPr/>
        </p:nvSpPr>
        <p:spPr>
          <a:xfrm>
            <a:off x="568950" y="932425"/>
            <a:ext cx="1671600" cy="32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ⓐ학생 출석등록 후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44"/>
          <p:cNvSpPr txBox="1"/>
          <p:nvPr/>
        </p:nvSpPr>
        <p:spPr>
          <a:xfrm>
            <a:off x="2711525" y="932425"/>
            <a:ext cx="3157200" cy="32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ⓑ학생 출석 재등록 하기 위한 초기화버튼 사용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44"/>
          <p:cNvSpPr txBox="1"/>
          <p:nvPr/>
        </p:nvSpPr>
        <p:spPr>
          <a:xfrm>
            <a:off x="6112075" y="932425"/>
            <a:ext cx="2628300" cy="32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ⓒ초기화 사용후 학생정보 보여준다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44"/>
          <p:cNvSpPr/>
          <p:nvPr/>
        </p:nvSpPr>
        <p:spPr>
          <a:xfrm>
            <a:off x="6497825" y="1850200"/>
            <a:ext cx="1487700" cy="1420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4"/>
          <p:cNvSpPr txBox="1"/>
          <p:nvPr/>
        </p:nvSpPr>
        <p:spPr>
          <a:xfrm>
            <a:off x="4462625" y="3404325"/>
            <a:ext cx="2094300" cy="32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출석 등록 안된 학생 정보 표시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2" name="Google Shape;502;p44"/>
          <p:cNvCxnSpPr>
            <a:stCxn id="501" idx="3"/>
            <a:endCxn id="500" idx="2"/>
          </p:cNvCxnSpPr>
          <p:nvPr/>
        </p:nvCxnSpPr>
        <p:spPr>
          <a:xfrm rot="10800000" flipH="1">
            <a:off x="6556925" y="3271125"/>
            <a:ext cx="684900" cy="2934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44"/>
          <p:cNvCxnSpPr/>
          <p:nvPr/>
        </p:nvCxnSpPr>
        <p:spPr>
          <a:xfrm rot="10800000" flipH="1">
            <a:off x="3981575" y="2979375"/>
            <a:ext cx="118500" cy="82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4" name="Google Shape;504;p44"/>
          <p:cNvSpPr txBox="1"/>
          <p:nvPr/>
        </p:nvSpPr>
        <p:spPr>
          <a:xfrm>
            <a:off x="229475" y="472050"/>
            <a:ext cx="28473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학생등록(메인창) 출석부 버튼 사용후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5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7050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12. UI 기능 출석부 출력:새로고침, 등록된 학생 정보 엑셀파일 저장</a:t>
            </a:r>
            <a:endParaRPr sz="1800"/>
          </a:p>
        </p:txBody>
      </p:sp>
      <p:pic>
        <p:nvPicPr>
          <p:cNvPr id="510" name="Google Shape;5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000" y="823550"/>
            <a:ext cx="324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9875" y="969522"/>
            <a:ext cx="1921549" cy="10931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Google Shape;512;p45"/>
          <p:cNvCxnSpPr/>
          <p:nvPr/>
        </p:nvCxnSpPr>
        <p:spPr>
          <a:xfrm rot="10800000" flipH="1">
            <a:off x="4862275" y="1087925"/>
            <a:ext cx="1280400" cy="244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3" name="Google Shape;513;p45"/>
          <p:cNvSpPr txBox="1"/>
          <p:nvPr/>
        </p:nvSpPr>
        <p:spPr>
          <a:xfrm>
            <a:off x="6333600" y="645525"/>
            <a:ext cx="1708800" cy="324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파일을 저장할 경로 선택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45"/>
          <p:cNvSpPr txBox="1"/>
          <p:nvPr/>
        </p:nvSpPr>
        <p:spPr>
          <a:xfrm>
            <a:off x="3147200" y="854013"/>
            <a:ext cx="1885200" cy="324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선택안하면 Windows(C:) 저장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5" name="Google Shape;515;p45"/>
          <p:cNvCxnSpPr>
            <a:endCxn id="514" idx="2"/>
          </p:cNvCxnSpPr>
          <p:nvPr/>
        </p:nvCxnSpPr>
        <p:spPr>
          <a:xfrm rot="10800000">
            <a:off x="4089800" y="1178013"/>
            <a:ext cx="491400" cy="213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6" name="Google Shape;516;p45"/>
          <p:cNvSpPr txBox="1"/>
          <p:nvPr/>
        </p:nvSpPr>
        <p:spPr>
          <a:xfrm>
            <a:off x="325625" y="1650350"/>
            <a:ext cx="2694000" cy="324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Calibri"/>
                <a:ea typeface="Calibri"/>
                <a:cs typeface="Calibri"/>
                <a:sym typeface="Calibri"/>
              </a:rPr>
              <a:t>출석부 명단에 등록한 학생정보 날짜 순으로  표시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5"/>
          <p:cNvSpPr/>
          <p:nvPr/>
        </p:nvSpPr>
        <p:spPr>
          <a:xfrm>
            <a:off x="3234125" y="1613350"/>
            <a:ext cx="2458800" cy="2382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8" name="Google Shape;518;p45"/>
          <p:cNvCxnSpPr>
            <a:stCxn id="516" idx="2"/>
            <a:endCxn id="517" idx="1"/>
          </p:cNvCxnSpPr>
          <p:nvPr/>
        </p:nvCxnSpPr>
        <p:spPr>
          <a:xfrm rot="-5400000" flipH="1">
            <a:off x="2038175" y="1608800"/>
            <a:ext cx="830400" cy="15615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9" name="Google Shape;519;p45"/>
          <p:cNvPicPr preferRelativeResize="0"/>
          <p:nvPr/>
        </p:nvPicPr>
        <p:blipFill rotWithShape="1">
          <a:blip r:embed="rId5">
            <a:alphaModFix/>
          </a:blip>
          <a:srcRect l="18529" t="18445" r="11574" b="51952"/>
          <a:stretch/>
        </p:blipFill>
        <p:spPr>
          <a:xfrm>
            <a:off x="6192000" y="2849300"/>
            <a:ext cx="2264625" cy="106570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5"/>
          <p:cNvSpPr txBox="1"/>
          <p:nvPr/>
        </p:nvSpPr>
        <p:spPr>
          <a:xfrm>
            <a:off x="6268400" y="2525300"/>
            <a:ext cx="2020500" cy="324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선택한 경로로 엑셀파일 저장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1" name="Google Shape;521;p45"/>
          <p:cNvCxnSpPr>
            <a:endCxn id="519" idx="1"/>
          </p:cNvCxnSpPr>
          <p:nvPr/>
        </p:nvCxnSpPr>
        <p:spPr>
          <a:xfrm rot="-5400000" flipH="1">
            <a:off x="5022300" y="2212450"/>
            <a:ext cx="1979100" cy="360300"/>
          </a:xfrm>
          <a:prstGeom prst="bentConnector2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45"/>
          <p:cNvCxnSpPr>
            <a:endCxn id="516" idx="0"/>
          </p:cNvCxnSpPr>
          <p:nvPr/>
        </p:nvCxnSpPr>
        <p:spPr>
          <a:xfrm flipH="1">
            <a:off x="1672625" y="1361750"/>
            <a:ext cx="1546800" cy="2886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3" name="Google Shape;523;p45"/>
          <p:cNvSpPr txBox="1"/>
          <p:nvPr/>
        </p:nvSpPr>
        <p:spPr>
          <a:xfrm>
            <a:off x="229475" y="472050"/>
            <a:ext cx="28473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학생등록(메인창) 출석부 버튼 사용후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6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4193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12. UI 기능 출석부 저장된 엑셀파일</a:t>
            </a:r>
            <a:endParaRPr sz="1800"/>
          </a:p>
        </p:txBody>
      </p:sp>
      <p:pic>
        <p:nvPicPr>
          <p:cNvPr id="529" name="Google Shape;5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625" y="586500"/>
            <a:ext cx="5934751" cy="41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7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41643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12. UI 기능 출석부 출력: 학생 검색</a:t>
            </a:r>
            <a:endParaRPr sz="1800"/>
          </a:p>
        </p:txBody>
      </p:sp>
      <p:pic>
        <p:nvPicPr>
          <p:cNvPr id="535" name="Google Shape;5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00" y="771750"/>
            <a:ext cx="5400001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7"/>
          <p:cNvSpPr txBox="1"/>
          <p:nvPr/>
        </p:nvSpPr>
        <p:spPr>
          <a:xfrm>
            <a:off x="3959375" y="1127500"/>
            <a:ext cx="2301600" cy="323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학생의름으로 검색후 날짜순으로 표시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7"/>
          <p:cNvSpPr txBox="1"/>
          <p:nvPr/>
        </p:nvSpPr>
        <p:spPr>
          <a:xfrm>
            <a:off x="643875" y="1806550"/>
            <a:ext cx="1376700" cy="324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없는경우 오류 표시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8" name="Google Shape;538;p47"/>
          <p:cNvCxnSpPr/>
          <p:nvPr/>
        </p:nvCxnSpPr>
        <p:spPr>
          <a:xfrm flipH="1">
            <a:off x="2397950" y="1983400"/>
            <a:ext cx="1176600" cy="214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47"/>
          <p:cNvCxnSpPr/>
          <p:nvPr/>
        </p:nvCxnSpPr>
        <p:spPr>
          <a:xfrm rot="10800000" flipH="1">
            <a:off x="3900175" y="1502275"/>
            <a:ext cx="229500" cy="25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" name="Google Shape;540;p47"/>
          <p:cNvSpPr/>
          <p:nvPr/>
        </p:nvSpPr>
        <p:spPr>
          <a:xfrm>
            <a:off x="2605050" y="2375625"/>
            <a:ext cx="4055700" cy="1435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1" name="Google Shape;541;p47"/>
          <p:cNvCxnSpPr>
            <a:stCxn id="536" idx="2"/>
            <a:endCxn id="540" idx="0"/>
          </p:cNvCxnSpPr>
          <p:nvPr/>
        </p:nvCxnSpPr>
        <p:spPr>
          <a:xfrm flipH="1">
            <a:off x="4632875" y="1450600"/>
            <a:ext cx="477300" cy="92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2" name="Google Shape;542;p47"/>
          <p:cNvSpPr txBox="1"/>
          <p:nvPr/>
        </p:nvSpPr>
        <p:spPr>
          <a:xfrm>
            <a:off x="229475" y="472050"/>
            <a:ext cx="28473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학생등록(메인창) 출석부 버튼 사용후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3" name="Google Shape;54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612" y="2130550"/>
            <a:ext cx="1998425" cy="9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8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4016100" cy="3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12. UI 기능 출석부 출력: 학생 삭제</a:t>
            </a:r>
            <a:endParaRPr sz="1800"/>
          </a:p>
        </p:txBody>
      </p:sp>
      <p:pic>
        <p:nvPicPr>
          <p:cNvPr id="549" name="Google Shape;5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984300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625" y="2757288"/>
            <a:ext cx="180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8"/>
          <p:cNvSpPr txBox="1"/>
          <p:nvPr/>
        </p:nvSpPr>
        <p:spPr>
          <a:xfrm>
            <a:off x="5824375" y="2720375"/>
            <a:ext cx="1761300" cy="34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학생 선택후 사용한경우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2" name="Google Shape;552;p48"/>
          <p:cNvCxnSpPr/>
          <p:nvPr/>
        </p:nvCxnSpPr>
        <p:spPr>
          <a:xfrm flipH="1">
            <a:off x="4351725" y="1850175"/>
            <a:ext cx="36900" cy="581700"/>
          </a:xfrm>
          <a:prstGeom prst="straightConnector1">
            <a:avLst/>
          </a:prstGeom>
          <a:noFill/>
          <a:ln w="9525" cap="flat" cmpd="sng">
            <a:solidFill>
              <a:srgbClr val="4C113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3" name="Google Shape;553;p48"/>
          <p:cNvSpPr txBox="1"/>
          <p:nvPr/>
        </p:nvSpPr>
        <p:spPr>
          <a:xfrm>
            <a:off x="862274" y="2397900"/>
            <a:ext cx="1460700" cy="347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학생 선택 안 한경우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4" name="Google Shape;554;p48"/>
          <p:cNvCxnSpPr>
            <a:stCxn id="551" idx="1"/>
          </p:cNvCxnSpPr>
          <p:nvPr/>
        </p:nvCxnSpPr>
        <p:spPr>
          <a:xfrm flipH="1">
            <a:off x="5609575" y="2894225"/>
            <a:ext cx="214800" cy="332400"/>
          </a:xfrm>
          <a:prstGeom prst="straightConnector1">
            <a:avLst/>
          </a:prstGeom>
          <a:noFill/>
          <a:ln w="9525" cap="flat" cmpd="sng">
            <a:solidFill>
              <a:srgbClr val="4C113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5" name="Google Shape;555;p48"/>
          <p:cNvCxnSpPr>
            <a:endCxn id="550" idx="3"/>
          </p:cNvCxnSpPr>
          <p:nvPr/>
        </p:nvCxnSpPr>
        <p:spPr>
          <a:xfrm flipH="1">
            <a:off x="2492625" y="1783487"/>
            <a:ext cx="1740600" cy="1513800"/>
          </a:xfrm>
          <a:prstGeom prst="bentConnector3">
            <a:avLst>
              <a:gd name="adj1" fmla="val 82061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48"/>
          <p:cNvSpPr/>
          <p:nvPr/>
        </p:nvSpPr>
        <p:spPr>
          <a:xfrm>
            <a:off x="3071300" y="2131400"/>
            <a:ext cx="1206300" cy="266400"/>
          </a:xfrm>
          <a:prstGeom prst="rect">
            <a:avLst/>
          </a:prstGeom>
          <a:noFill/>
          <a:ln w="28575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8"/>
          <p:cNvSpPr txBox="1"/>
          <p:nvPr/>
        </p:nvSpPr>
        <p:spPr>
          <a:xfrm>
            <a:off x="229475" y="472050"/>
            <a:ext cx="29379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학생등록(메인창) 출석부 버튼 사용후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900000"/>
            <a:ext cx="540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9"/>
          <p:cNvSpPr txBox="1"/>
          <p:nvPr/>
        </p:nvSpPr>
        <p:spPr>
          <a:xfrm>
            <a:off x="180000" y="180000"/>
            <a:ext cx="3253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12. UI 기능 이메일 전송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4" name="Google Shape;564;p49"/>
          <p:cNvSpPr txBox="1"/>
          <p:nvPr/>
        </p:nvSpPr>
        <p:spPr>
          <a:xfrm>
            <a:off x="720000" y="2110950"/>
            <a:ext cx="1356900" cy="348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전송 성공시 표시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49"/>
          <p:cNvSpPr txBox="1"/>
          <p:nvPr/>
        </p:nvSpPr>
        <p:spPr>
          <a:xfrm>
            <a:off x="252000" y="540000"/>
            <a:ext cx="37299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학생등록(메인창) 이메일 버튼 사용후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6" name="Google Shape;566;p49"/>
          <p:cNvPicPr preferRelativeResize="0"/>
          <p:nvPr/>
        </p:nvPicPr>
        <p:blipFill rotWithShape="1">
          <a:blip r:embed="rId4">
            <a:alphaModFix/>
          </a:blip>
          <a:srcRect l="38707" t="43110" r="9490" b="12280"/>
          <a:stretch/>
        </p:blipFill>
        <p:spPr>
          <a:xfrm>
            <a:off x="720000" y="2453925"/>
            <a:ext cx="1439999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5187" y="2172125"/>
            <a:ext cx="1931675" cy="143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8" name="Google Shape;568;p49"/>
          <p:cNvCxnSpPr>
            <a:endCxn id="567" idx="3"/>
          </p:cNvCxnSpPr>
          <p:nvPr/>
        </p:nvCxnSpPr>
        <p:spPr>
          <a:xfrm rot="5400000">
            <a:off x="5991613" y="2169700"/>
            <a:ext cx="996000" cy="445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9" name="Google Shape;569;p49"/>
          <p:cNvSpPr txBox="1"/>
          <p:nvPr/>
        </p:nvSpPr>
        <p:spPr>
          <a:xfrm>
            <a:off x="3892775" y="1872425"/>
            <a:ext cx="2568000" cy="299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컴퓨터 경로에 접근하여 첨부 할 파일 선택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2375" y="4001638"/>
            <a:ext cx="1440000" cy="72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49"/>
          <p:cNvCxnSpPr>
            <a:stCxn id="572" idx="0"/>
            <a:endCxn id="566" idx="3"/>
          </p:cNvCxnSpPr>
          <p:nvPr/>
        </p:nvCxnSpPr>
        <p:spPr>
          <a:xfrm rot="5400000" flipH="1">
            <a:off x="1904175" y="3069775"/>
            <a:ext cx="953100" cy="441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3" name="Google Shape;573;p49"/>
          <p:cNvCxnSpPr>
            <a:stCxn id="572" idx="3"/>
            <a:endCxn id="570" idx="2"/>
          </p:cNvCxnSpPr>
          <p:nvPr/>
        </p:nvCxnSpPr>
        <p:spPr>
          <a:xfrm>
            <a:off x="2760525" y="3837775"/>
            <a:ext cx="1621800" cy="883800"/>
          </a:xfrm>
          <a:prstGeom prst="bentConnector4">
            <a:avLst>
              <a:gd name="adj1" fmla="val 27804"/>
              <a:gd name="adj2" fmla="val 111733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49"/>
          <p:cNvSpPr txBox="1"/>
          <p:nvPr/>
        </p:nvSpPr>
        <p:spPr>
          <a:xfrm>
            <a:off x="3662375" y="3687925"/>
            <a:ext cx="3353400" cy="299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Calibri"/>
                <a:ea typeface="Calibri"/>
                <a:cs typeface="Calibri"/>
                <a:sym typeface="Calibri"/>
              </a:rPr>
              <a:t>데이터 미입력,구글정보 다른경우 오류 발생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49"/>
          <p:cNvSpPr/>
          <p:nvPr/>
        </p:nvSpPr>
        <p:spPr>
          <a:xfrm>
            <a:off x="2442225" y="3766975"/>
            <a:ext cx="318300" cy="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2195700" cy="6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개발환경</a:t>
            </a: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2097975" y="765050"/>
            <a:ext cx="6008400" cy="31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Arial"/>
                <a:ea typeface="Arial"/>
                <a:cs typeface="Arial"/>
                <a:sym typeface="Arial"/>
              </a:rPr>
              <a:t>운영체제:Windows 7 Professionl K 64bit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>
                <a:latin typeface="Arial"/>
                <a:ea typeface="Arial"/>
                <a:cs typeface="Arial"/>
                <a:sym typeface="Arial"/>
              </a:rPr>
              <a:t>DBMS: Oracle 11g 11.2.0.1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>
                <a:latin typeface="Arial"/>
                <a:ea typeface="Arial"/>
                <a:cs typeface="Arial"/>
                <a:sym typeface="Arial"/>
              </a:rPr>
              <a:t>개발도구: Eclipse java IDE version 2018-12(4.10.0), SQL developer Version 19.1.0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>
                <a:latin typeface="Arial"/>
                <a:ea typeface="Arial"/>
                <a:cs typeface="Arial"/>
                <a:sym typeface="Arial"/>
              </a:rPr>
              <a:t>설계 툴:ERWin Release 7.3.0.1666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>
                <a:latin typeface="Arial"/>
                <a:ea typeface="Arial"/>
                <a:cs typeface="Arial"/>
                <a:sym typeface="Arial"/>
              </a:rPr>
              <a:t>JML:StarUML Version 3.1.0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>
                <a:latin typeface="Arial"/>
                <a:ea typeface="Arial"/>
                <a:cs typeface="Arial"/>
                <a:sym typeface="Arial"/>
              </a:rPr>
              <a:t>개발언어: Java 1.8.0_201,Java FX 3.3.0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body" idx="1"/>
          </p:nvPr>
        </p:nvSpPr>
        <p:spPr>
          <a:xfrm>
            <a:off x="793950" y="951750"/>
            <a:ext cx="7556100" cy="3240000"/>
          </a:xfrm>
          <a:prstGeom prst="rect">
            <a:avLst/>
          </a:prstGeom>
        </p:spPr>
        <p:txBody>
          <a:bodyPr spcFirstLastPara="1" wrap="square" lIns="91425" tIns="162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0000FF"/>
                </a:solidFill>
              </a:rPr>
              <a:t>1.학생 기본 정보 </a:t>
            </a:r>
            <a:endParaRPr b="1">
              <a:solidFill>
                <a:srgbClr val="0000FF"/>
              </a:solidFill>
            </a:endParaRPr>
          </a:p>
          <a:p>
            <a:pPr marL="806400" lvl="0" indent="-806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학생 정보: 이름, 학년, 반, 출석번호, 성별, 유료/무료, 이미지, 부모님이메일, 본인경험, 부모님</a:t>
            </a:r>
            <a:endParaRPr/>
          </a:p>
          <a:p>
            <a:pPr marL="1598400" lvl="0" indent="-806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 이메일,  본인 휴대폰 , 비상연락망 , 등록기간(시작일,종료일), 수업시간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0000FF"/>
                </a:solidFill>
              </a:rPr>
              <a:t>2. 선생님 정보 및  아이디 생성</a:t>
            </a:r>
            <a:endParaRPr b="1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선생님 정보 : 선생님 이름,담당과목  아이디:6자 비밀번호:8자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0000FF"/>
                </a:solidFill>
              </a:rPr>
              <a:t>3.유료/무료 선택</a:t>
            </a:r>
            <a:endParaRPr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유료 선택시  추가 등급별 레슨비 선택 : 초급(3),중급(4),고급(5)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23805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요구 사항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22473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요구 사항</a:t>
            </a:r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body" idx="1"/>
          </p:nvPr>
        </p:nvSpPr>
        <p:spPr>
          <a:xfrm>
            <a:off x="1872000" y="951750"/>
            <a:ext cx="5400000" cy="3240000"/>
          </a:xfrm>
          <a:prstGeom prst="rect">
            <a:avLst/>
          </a:prstGeom>
        </p:spPr>
        <p:txBody>
          <a:bodyPr spcFirstLastPara="1" wrap="square" lIns="91425" tIns="162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0000FF"/>
                </a:solidFill>
              </a:rPr>
              <a:t>4. 수업</a:t>
            </a:r>
            <a:endParaRPr b="1">
              <a:solidFill>
                <a:srgbClr val="0000FF"/>
              </a:solidFill>
            </a:endParaRPr>
          </a:p>
          <a:p>
            <a:pPr marL="781199" lvl="0" indent="-781199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수업 정보: 수업 내용 , 수업 시간(시작시간-종료시간)      수업레벨(초급,중급,고급), 등록일</a:t>
            </a:r>
            <a:endParaRPr/>
          </a:p>
          <a:p>
            <a:pPr marL="781199" lvl="0" indent="-781199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0000FF"/>
                </a:solidFill>
              </a:rPr>
              <a:t>5.출석</a:t>
            </a:r>
            <a:endParaRPr b="1">
              <a:solidFill>
                <a:srgbClr val="0000FF"/>
              </a:solidFill>
            </a:endParaRPr>
          </a:p>
          <a:p>
            <a:pPr marL="781199" lvl="0" indent="-78119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출석 정보: 출석여부 , 학생 정보 </a:t>
            </a:r>
            <a:endParaRPr/>
          </a:p>
          <a:p>
            <a:pPr marL="781199" lvl="0" indent="-78119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출석한 학생 전체 엑셀 파일로 저장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0000FF"/>
                </a:solidFill>
              </a:rPr>
              <a:t>6.이메일</a:t>
            </a:r>
            <a:endParaRPr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출석부 명단을 이메일로 송신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180000" y="106000"/>
            <a:ext cx="2055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4. 개발  일정</a:t>
            </a:r>
            <a:endParaRPr sz="250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718793"/>
              </p:ext>
            </p:extLst>
          </p:nvPr>
        </p:nvGraphicFramePr>
        <p:xfrm>
          <a:off x="337224" y="572171"/>
          <a:ext cx="8231422" cy="4139966"/>
        </p:xfrm>
        <a:graphic>
          <a:graphicData uri="http://schemas.openxmlformats.org/drawingml/2006/table">
            <a:tbl>
              <a:tblPr firstRow="1" bandRow="1">
                <a:tableStyleId>{375051B7-A54D-460A-A0C7-CA1C4CE7B46D}</a:tableStyleId>
              </a:tblPr>
              <a:tblGrid>
                <a:gridCol w="922982"/>
                <a:gridCol w="929005"/>
                <a:gridCol w="1275887"/>
                <a:gridCol w="1275887"/>
                <a:gridCol w="1275887"/>
                <a:gridCol w="1275887"/>
                <a:gridCol w="1275887"/>
              </a:tblGrid>
              <a:tr h="374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5/7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  5/8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5/15</a:t>
                      </a:r>
                      <a:endParaRPr lang="ko-KR" altLang="en-US" dirty="0"/>
                    </a:p>
                  </a:txBody>
                  <a:tcPr/>
                </a:tc>
              </a:tr>
              <a:tr h="3386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컨텐츠</a:t>
                      </a:r>
                      <a:r>
                        <a:rPr lang="ko-KR" altLang="en-US" sz="800" dirty="0" smtClean="0"/>
                        <a:t> 선정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컨텐츠</a:t>
                      </a:r>
                      <a:r>
                        <a:rPr lang="ko-KR" altLang="en-US" sz="800" dirty="0" smtClean="0"/>
                        <a:t> 선정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요구사항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기획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요구사항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요구사항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요구사항 수정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기획서 작성 완료</a:t>
                      </a:r>
                      <a:endParaRPr lang="ko-KR" altLang="en-US" sz="800" dirty="0"/>
                    </a:p>
                  </a:txBody>
                  <a:tcPr/>
                </a:tc>
              </a:tr>
              <a:tr h="3912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5/24</a:t>
                      </a:r>
                      <a:endParaRPr lang="ko-KR" altLang="en-US" dirty="0"/>
                    </a:p>
                  </a:txBody>
                  <a:tcPr/>
                </a:tc>
              </a:tr>
              <a:tr h="9638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UI</a:t>
                      </a:r>
                      <a:r>
                        <a:rPr lang="ko-KR" altLang="en-US" sz="700" dirty="0" smtClean="0"/>
                        <a:t>구현 </a:t>
                      </a:r>
                      <a:r>
                        <a:rPr lang="en-US" altLang="ko-KR" sz="700" dirty="0" smtClean="0"/>
                        <a:t>-&gt;</a:t>
                      </a:r>
                      <a:r>
                        <a:rPr lang="ko-KR" altLang="en-US" sz="700" dirty="0" smtClean="0"/>
                        <a:t>선생님 등록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Model-&gt;</a:t>
                      </a:r>
                      <a:r>
                        <a:rPr lang="en-US" altLang="ko-KR" sz="700" dirty="0" err="1" smtClean="0"/>
                        <a:t>JoinVO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Controller</a:t>
                      </a:r>
                    </a:p>
                    <a:p>
                      <a:pPr latinLnBrk="1"/>
                      <a:r>
                        <a:rPr lang="en-US" altLang="ko-KR" sz="700" dirty="0" smtClean="0"/>
                        <a:t>-&gt;</a:t>
                      </a:r>
                      <a:r>
                        <a:rPr lang="en-US" altLang="ko-KR" sz="700" dirty="0" err="1" smtClean="0"/>
                        <a:t>JoinController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DB</a:t>
                      </a:r>
                      <a:r>
                        <a:rPr lang="ko-KR" altLang="en-US" sz="700" dirty="0" smtClean="0"/>
                        <a:t>구축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-&gt;</a:t>
                      </a:r>
                      <a:r>
                        <a:rPr lang="ko-KR" altLang="en-US" sz="700" dirty="0" smtClean="0"/>
                        <a:t>선생님</a:t>
                      </a:r>
                      <a:r>
                        <a:rPr lang="en-US" altLang="ko-KR" sz="700" dirty="0" smtClean="0"/>
                        <a:t>DB</a:t>
                      </a:r>
                      <a:r>
                        <a:rPr lang="ko-KR" altLang="en-US" sz="700" dirty="0" smtClean="0"/>
                        <a:t>구축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UI</a:t>
                      </a:r>
                      <a:r>
                        <a:rPr lang="ko-KR" altLang="en-US" sz="700" dirty="0" smtClean="0"/>
                        <a:t>구현 </a:t>
                      </a:r>
                      <a:r>
                        <a:rPr lang="en-US" altLang="ko-KR" sz="700" dirty="0" smtClean="0"/>
                        <a:t>-&gt; </a:t>
                      </a:r>
                      <a:r>
                        <a:rPr lang="ko-KR" altLang="en-US" sz="700" dirty="0" smtClean="0"/>
                        <a:t>로그인 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Controller-&gt;</a:t>
                      </a:r>
                      <a:r>
                        <a:rPr lang="en-US" altLang="ko-KR" sz="700" dirty="0" err="1" smtClean="0"/>
                        <a:t>LoginController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-&gt;</a:t>
                      </a:r>
                      <a:r>
                        <a:rPr lang="en-US" altLang="ko-KR" sz="700" dirty="0" err="1" smtClean="0"/>
                        <a:t>LoginDAO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UI</a:t>
                      </a:r>
                      <a:r>
                        <a:rPr lang="ko-KR" altLang="en-US" sz="700" dirty="0" smtClean="0"/>
                        <a:t>구현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-&gt;</a:t>
                      </a:r>
                      <a:r>
                        <a:rPr lang="ko-KR" altLang="en-US" sz="700" dirty="0" smtClean="0"/>
                        <a:t>이메일 전송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Controller-&gt;</a:t>
                      </a:r>
                    </a:p>
                    <a:p>
                      <a:pPr latinLnBrk="1"/>
                      <a:r>
                        <a:rPr lang="en-US" altLang="ko-KR" sz="700" dirty="0" err="1" smtClean="0"/>
                        <a:t>EmailController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UI</a:t>
                      </a:r>
                      <a:r>
                        <a:rPr lang="ko-KR" altLang="en-US" sz="700" dirty="0" smtClean="0"/>
                        <a:t>구현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-&gt;</a:t>
                      </a:r>
                      <a:r>
                        <a:rPr lang="ko-KR" altLang="en-US" sz="700" dirty="0" err="1" smtClean="0"/>
                        <a:t>학생등록창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DB</a:t>
                      </a:r>
                      <a:r>
                        <a:rPr lang="ko-KR" altLang="en-US" sz="700" dirty="0" smtClean="0"/>
                        <a:t>구축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-&gt;</a:t>
                      </a:r>
                      <a:r>
                        <a:rPr lang="ko-KR" altLang="en-US" sz="700" dirty="0" smtClean="0"/>
                        <a:t>학생</a:t>
                      </a:r>
                      <a:r>
                        <a:rPr lang="en-US" altLang="ko-KR" sz="700" dirty="0" smtClean="0"/>
                        <a:t>DB</a:t>
                      </a:r>
                      <a:r>
                        <a:rPr lang="ko-KR" altLang="en-US" sz="700" dirty="0" smtClean="0"/>
                        <a:t>구축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Model</a:t>
                      </a:r>
                    </a:p>
                    <a:p>
                      <a:pPr latinLnBrk="1"/>
                      <a:r>
                        <a:rPr lang="en-US" altLang="ko-KR" sz="700" dirty="0" smtClean="0"/>
                        <a:t>-&gt;</a:t>
                      </a:r>
                      <a:r>
                        <a:rPr lang="en-US" altLang="ko-KR" sz="700" dirty="0" err="1" smtClean="0"/>
                        <a:t>StudentVO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Controller-&gt;</a:t>
                      </a:r>
                    </a:p>
                    <a:p>
                      <a:pPr latinLnBrk="1"/>
                      <a:r>
                        <a:rPr lang="ko-KR" altLang="en-US" sz="700" dirty="0" smtClean="0"/>
                        <a:t>학생 테이블 </a:t>
                      </a:r>
                      <a:r>
                        <a:rPr lang="ko-KR" altLang="en-US" sz="700" dirty="0" err="1" smtClean="0"/>
                        <a:t>컬럼표시</a:t>
                      </a:r>
                      <a:r>
                        <a:rPr lang="ko-KR" altLang="en-US" sz="700" dirty="0" smtClean="0"/>
                        <a:t> </a:t>
                      </a:r>
                      <a:r>
                        <a:rPr lang="ko-KR" altLang="en-US" sz="700" dirty="0" err="1" smtClean="0"/>
                        <a:t>컬럼</a:t>
                      </a:r>
                      <a:r>
                        <a:rPr lang="ko-KR" altLang="en-US" sz="700" dirty="0" smtClean="0"/>
                        <a:t> 설정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UI</a:t>
                      </a:r>
                      <a:r>
                        <a:rPr lang="ko-KR" altLang="en-US" sz="700" baseline="0" dirty="0" smtClean="0"/>
                        <a:t>구현</a:t>
                      </a:r>
                      <a:r>
                        <a:rPr lang="en-US" altLang="ko-KR" sz="700" baseline="0" dirty="0" smtClean="0"/>
                        <a:t>,DB</a:t>
                      </a:r>
                      <a:r>
                        <a:rPr lang="ko-KR" altLang="en-US" sz="700" baseline="0" dirty="0" smtClean="0"/>
                        <a:t>구축</a:t>
                      </a:r>
                      <a:endParaRPr lang="en-US" altLang="ko-KR" sz="700" baseline="0" dirty="0" smtClean="0"/>
                    </a:p>
                    <a:p>
                      <a:pPr latinLnBrk="1"/>
                      <a:r>
                        <a:rPr lang="en-US" altLang="ko-KR" sz="700" baseline="0" dirty="0" smtClean="0"/>
                        <a:t>-&gt;</a:t>
                      </a:r>
                      <a:r>
                        <a:rPr lang="ko-KR" altLang="en-US" sz="700" baseline="0" dirty="0" smtClean="0"/>
                        <a:t>출석부</a:t>
                      </a:r>
                      <a:endParaRPr lang="en-US" altLang="ko-KR" sz="700" baseline="0" dirty="0" smtClean="0"/>
                    </a:p>
                    <a:p>
                      <a:pPr latinLnBrk="1"/>
                      <a:r>
                        <a:rPr lang="ko-KR" altLang="en-US" sz="700" baseline="0" dirty="0" smtClean="0"/>
                        <a:t>출석부 등록</a:t>
                      </a:r>
                      <a:r>
                        <a:rPr lang="en-US" altLang="ko-KR" sz="700" baseline="0" dirty="0" smtClean="0"/>
                        <a:t>,</a:t>
                      </a:r>
                      <a:r>
                        <a:rPr lang="ko-KR" altLang="en-US" sz="700" baseline="0" dirty="0" err="1" smtClean="0"/>
                        <a:t>출력탭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Controller-&gt;</a:t>
                      </a:r>
                      <a:r>
                        <a:rPr lang="en-US" altLang="ko-KR" sz="700" dirty="0" err="1" smtClean="0"/>
                        <a:t>StudentDAO</a:t>
                      </a:r>
                      <a:r>
                        <a:rPr lang="en-US" altLang="ko-KR" sz="700" dirty="0" smtClean="0"/>
                        <a:t>,</a:t>
                      </a:r>
                      <a:r>
                        <a:rPr lang="ko-KR" altLang="en-US" sz="700" dirty="0" smtClean="0"/>
                        <a:t>학생등록</a:t>
                      </a:r>
                      <a:r>
                        <a:rPr lang="en-US" altLang="ko-KR" sz="700" dirty="0" smtClean="0"/>
                        <a:t>,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dirty="0" err="1" smtClean="0"/>
                        <a:t>테이블뷰</a:t>
                      </a:r>
                      <a:r>
                        <a:rPr lang="ko-KR" altLang="en-US" sz="700" baseline="0" dirty="0" smtClean="0"/>
                        <a:t> 표시</a:t>
                      </a:r>
                      <a:endParaRPr lang="en-US" altLang="ko-KR" sz="700" baseline="0" dirty="0" smtClean="0"/>
                    </a:p>
                    <a:p>
                      <a:pPr latinLnBrk="1"/>
                      <a:r>
                        <a:rPr lang="en-US" altLang="ko-KR" sz="700" baseline="0" dirty="0" smtClean="0"/>
                        <a:t>-&gt;</a:t>
                      </a:r>
                      <a:r>
                        <a:rPr lang="en-US" altLang="ko-KR" sz="700" baseline="0" dirty="0" err="1" smtClean="0"/>
                        <a:t>MainController</a:t>
                      </a:r>
                      <a:endParaRPr lang="en-US" altLang="ko-KR" sz="700" baseline="0" dirty="0" smtClean="0"/>
                    </a:p>
                    <a:p>
                      <a:pPr latinLnBrk="1"/>
                      <a:r>
                        <a:rPr lang="ko-KR" altLang="en-US" sz="700" baseline="0" dirty="0" smtClean="0"/>
                        <a:t>키 이벤트 등록</a:t>
                      </a:r>
                      <a:endParaRPr lang="en-US" altLang="ko-KR" sz="700" baseline="0" dirty="0" smtClean="0"/>
                    </a:p>
                    <a:p>
                      <a:pPr latinLnBrk="1"/>
                      <a:r>
                        <a:rPr lang="ko-KR" altLang="en-US" sz="700" baseline="0" dirty="0" smtClean="0"/>
                        <a:t>버튼 이벤트 등록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Controller-&gt;</a:t>
                      </a:r>
                      <a:r>
                        <a:rPr lang="en-US" altLang="ko-KR" sz="700" dirty="0" err="1" smtClean="0"/>
                        <a:t>StudentDAO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학생 수정</a:t>
                      </a:r>
                      <a:r>
                        <a:rPr lang="en-US" altLang="ko-KR" sz="700" dirty="0" smtClean="0"/>
                        <a:t>,</a:t>
                      </a:r>
                      <a:r>
                        <a:rPr lang="ko-KR" altLang="en-US" sz="700" dirty="0" smtClean="0"/>
                        <a:t>삭제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-&gt;</a:t>
                      </a:r>
                      <a:r>
                        <a:rPr lang="en-US" altLang="ko-KR" sz="700" dirty="0" err="1" smtClean="0"/>
                        <a:t>MainController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초기화</a:t>
                      </a:r>
                      <a:r>
                        <a:rPr lang="en-US" altLang="ko-KR" sz="700" dirty="0" smtClean="0"/>
                        <a:t>,</a:t>
                      </a:r>
                      <a:r>
                        <a:rPr lang="ko-KR" altLang="en-US" sz="700" dirty="0" smtClean="0"/>
                        <a:t>이미지 선택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UI</a:t>
                      </a:r>
                      <a:r>
                        <a:rPr lang="ko-KR" altLang="en-US" sz="700" dirty="0" smtClean="0"/>
                        <a:t>구현 </a:t>
                      </a:r>
                      <a:r>
                        <a:rPr lang="en-US" altLang="ko-KR" sz="700" dirty="0" smtClean="0"/>
                        <a:t>-&gt;</a:t>
                      </a:r>
                      <a:r>
                        <a:rPr lang="ko-KR" altLang="en-US" sz="700" dirty="0" err="1" smtClean="0"/>
                        <a:t>수정창</a:t>
                      </a:r>
                      <a:endParaRPr lang="ko-KR" altLang="en-US" sz="700" dirty="0"/>
                    </a:p>
                  </a:txBody>
                  <a:tcPr/>
                </a:tc>
              </a:tr>
              <a:tr h="4194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5/29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5/31</a:t>
                      </a:r>
                      <a:endParaRPr lang="ko-KR" altLang="en-US" dirty="0"/>
                    </a:p>
                  </a:txBody>
                  <a:tcPr/>
                </a:tc>
              </a:tr>
              <a:tr h="9161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/>
                        <a:t>수정창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-&gt; </a:t>
                      </a:r>
                      <a:r>
                        <a:rPr lang="ko-KR" altLang="en-US" sz="700" dirty="0" smtClean="0"/>
                        <a:t>수정한 데이터 저장 구현 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출석부 명단</a:t>
                      </a:r>
                      <a:r>
                        <a:rPr lang="en-US" altLang="ko-KR" sz="700" dirty="0" smtClean="0"/>
                        <a:t>-&gt;</a:t>
                      </a:r>
                    </a:p>
                    <a:p>
                      <a:pPr latinLnBrk="1"/>
                      <a:r>
                        <a:rPr lang="ko-KR" altLang="en-US" sz="700" dirty="0" smtClean="0"/>
                        <a:t>결석 출석 기능 구현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출석부명단 등록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오류 수정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출석부 검색기능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구현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출석부 </a:t>
                      </a:r>
                      <a:r>
                        <a:rPr lang="ko-KR" altLang="en-US" sz="700" dirty="0" err="1" smtClean="0"/>
                        <a:t>출력탭</a:t>
                      </a:r>
                      <a:r>
                        <a:rPr lang="ko-KR" altLang="en-US" sz="700" dirty="0" smtClean="0"/>
                        <a:t> 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-&gt;</a:t>
                      </a:r>
                      <a:r>
                        <a:rPr lang="ko-KR" altLang="en-US" sz="700" dirty="0" smtClean="0"/>
                        <a:t>삭제 구현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출석부 </a:t>
                      </a:r>
                      <a:r>
                        <a:rPr lang="en-US" altLang="ko-KR" sz="700" dirty="0" smtClean="0"/>
                        <a:t>UI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dirty="0" smtClean="0"/>
                        <a:t>수정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UI</a:t>
                      </a:r>
                      <a:r>
                        <a:rPr lang="ko-KR" altLang="en-US" sz="700" dirty="0" smtClean="0"/>
                        <a:t>구현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-&gt;</a:t>
                      </a:r>
                      <a:r>
                        <a:rPr lang="ko-KR" altLang="en-US" sz="700" dirty="0" smtClean="0"/>
                        <a:t>수업 </a:t>
                      </a:r>
                      <a:r>
                        <a:rPr lang="ko-KR" altLang="en-US" sz="700" dirty="0" err="1" smtClean="0"/>
                        <a:t>등록창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DB</a:t>
                      </a:r>
                      <a:r>
                        <a:rPr lang="ko-KR" altLang="en-US" sz="700" dirty="0" smtClean="0"/>
                        <a:t>구축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-&gt;</a:t>
                      </a:r>
                      <a:r>
                        <a:rPr lang="ko-KR" altLang="en-US" sz="700" dirty="0" smtClean="0"/>
                        <a:t>수업 </a:t>
                      </a:r>
                      <a:r>
                        <a:rPr lang="en-US" altLang="ko-KR" sz="700" dirty="0" smtClean="0"/>
                        <a:t>DB</a:t>
                      </a:r>
                      <a:r>
                        <a:rPr lang="ko-KR" altLang="en-US" sz="700" dirty="0" smtClean="0"/>
                        <a:t>구축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수업테이블 등록</a:t>
                      </a:r>
                      <a:r>
                        <a:rPr lang="en-US" altLang="ko-KR" sz="700" dirty="0" smtClean="0"/>
                        <a:t>,</a:t>
                      </a:r>
                      <a:r>
                        <a:rPr lang="ko-KR" altLang="en-US" sz="700" dirty="0" smtClean="0"/>
                        <a:t>표시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구현 탭</a:t>
                      </a:r>
                      <a:r>
                        <a:rPr lang="ko-KR" altLang="en-US" sz="700" baseline="0" dirty="0" smtClean="0"/>
                        <a:t> 메뉴 구현</a:t>
                      </a:r>
                      <a:endParaRPr lang="en-US" altLang="ko-KR" sz="700" baseline="0" dirty="0" smtClean="0"/>
                    </a:p>
                    <a:p>
                      <a:pPr latinLnBrk="1"/>
                      <a:r>
                        <a:rPr lang="ko-KR" altLang="en-US" sz="700" baseline="0" dirty="0" err="1" smtClean="0"/>
                        <a:t>컬럼</a:t>
                      </a:r>
                      <a:r>
                        <a:rPr lang="ko-KR" altLang="en-US" sz="700" baseline="0" dirty="0" smtClean="0"/>
                        <a:t> 설정 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Controller</a:t>
                      </a:r>
                    </a:p>
                    <a:p>
                      <a:pPr latinLnBrk="1"/>
                      <a:r>
                        <a:rPr lang="en-US" altLang="ko-KR" sz="700" dirty="0" smtClean="0"/>
                        <a:t>-&gt;</a:t>
                      </a:r>
                      <a:r>
                        <a:rPr lang="en-US" altLang="ko-KR" sz="700" dirty="0" err="1" smtClean="0"/>
                        <a:t>BadmintonDAO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레슨 초급 중급 고급 탭 생성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-&gt;</a:t>
                      </a:r>
                      <a:r>
                        <a:rPr lang="en-US" altLang="ko-KR" sz="700" dirty="0" err="1" smtClean="0"/>
                        <a:t>Low,Mid,High</a:t>
                      </a:r>
                      <a:r>
                        <a:rPr lang="en-US" altLang="ko-KR" sz="700" baseline="0" dirty="0" smtClean="0"/>
                        <a:t> Tab Controller</a:t>
                      </a:r>
                    </a:p>
                    <a:p>
                      <a:pPr latinLnBrk="1"/>
                      <a:r>
                        <a:rPr lang="ko-KR" altLang="en-US" sz="700" baseline="0" dirty="0" smtClean="0"/>
                        <a:t>초급 중급 고급 수업 일지 버튼 </a:t>
                      </a:r>
                      <a:r>
                        <a:rPr lang="en-US" altLang="ko-KR" sz="700" baseline="0" dirty="0" smtClean="0"/>
                        <a:t>(</a:t>
                      </a:r>
                      <a:r>
                        <a:rPr lang="ko-KR" altLang="en-US" sz="700" baseline="0" dirty="0" err="1" smtClean="0"/>
                        <a:t>일정알림</a:t>
                      </a:r>
                      <a:r>
                        <a:rPr lang="en-US" altLang="ko-KR" sz="700" baseline="0" dirty="0" smtClean="0"/>
                        <a:t>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 </a:t>
                      </a:r>
                      <a:r>
                        <a:rPr lang="ko-KR" altLang="en-US" sz="700" dirty="0" smtClean="0"/>
                        <a:t>출석부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-&gt;</a:t>
                      </a:r>
                      <a:r>
                        <a:rPr lang="ko-KR" altLang="en-US" sz="700" dirty="0" smtClean="0"/>
                        <a:t>검색기능 구현 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출석 부 출력 </a:t>
                      </a:r>
                      <a:r>
                        <a:rPr lang="en-US" altLang="ko-KR" sz="700" dirty="0" smtClean="0"/>
                        <a:t>UI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dirty="0" smtClean="0"/>
                        <a:t>수정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엑셀 저장한 폴더선택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구현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엑셀로 저장 구현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수업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-&gt;</a:t>
                      </a:r>
                      <a:r>
                        <a:rPr lang="ko-KR" altLang="en-US" sz="700" dirty="0" smtClean="0"/>
                        <a:t>수업 삭제 구현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등록 알림 오류 수정</a:t>
                      </a:r>
                      <a:endParaRPr lang="ko-KR" altLang="en-US" sz="700" dirty="0"/>
                    </a:p>
                  </a:txBody>
                  <a:tcPr/>
                </a:tc>
              </a:tr>
              <a:tr h="3536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6/1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6/2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6/3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6/4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6/5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536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최종수정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테스트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PPT</a:t>
                      </a:r>
                      <a:r>
                        <a:rPr lang="ko-KR" altLang="en-US" sz="700" dirty="0" smtClean="0"/>
                        <a:t>작성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PPT</a:t>
                      </a:r>
                      <a:r>
                        <a:rPr lang="ko-KR" altLang="en-US" sz="700" dirty="0" smtClean="0"/>
                        <a:t>작성</a:t>
                      </a:r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PPT</a:t>
                      </a:r>
                      <a:r>
                        <a:rPr lang="ko-KR" altLang="en-US" sz="700" dirty="0" smtClean="0"/>
                        <a:t>작성</a:t>
                      </a:r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00" y="591750"/>
            <a:ext cx="7559999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2368800" cy="5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5. 스토리 보드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01" y="591750"/>
            <a:ext cx="7559999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22227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6. 개체 관계도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1106</Words>
  <Application>Microsoft Office PowerPoint</Application>
  <PresentationFormat>화면 슬라이드 쇼(16:9)</PresentationFormat>
  <Paragraphs>259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굴림</vt:lpstr>
      <vt:lpstr>Arial</vt:lpstr>
      <vt:lpstr>Calibri</vt:lpstr>
      <vt:lpstr>Lato</vt:lpstr>
      <vt:lpstr>Nunito</vt:lpstr>
      <vt:lpstr>Shift</vt:lpstr>
      <vt:lpstr>미래중학교 방과후 배드민턴 학생 출결 관리 프로그램</vt:lpstr>
      <vt:lpstr>순서</vt:lpstr>
      <vt:lpstr>프로그램 개발 목적</vt:lpstr>
      <vt:lpstr>2. 개발환경</vt:lpstr>
      <vt:lpstr>3. 요구 사항</vt:lpstr>
      <vt:lpstr>3. 요구 사항</vt:lpstr>
      <vt:lpstr>4. 개발  일정</vt:lpstr>
      <vt:lpstr>5. 스토리 보드</vt:lpstr>
      <vt:lpstr>6. 개체 관계도</vt:lpstr>
      <vt:lpstr>7. 테이블 명세서:학생</vt:lpstr>
      <vt:lpstr>7. 테이블 명세서: 선생님, 출석, 수업</vt:lpstr>
      <vt:lpstr>8. 논리적 모델링</vt:lpstr>
      <vt:lpstr>9. 물리적 모델링</vt:lpstr>
      <vt:lpstr>10.Class Diagram</vt:lpstr>
      <vt:lpstr>10.Class Diagram</vt:lpstr>
      <vt:lpstr>10.Class Diagram</vt:lpstr>
      <vt:lpstr>10.Class Diagram</vt:lpstr>
      <vt:lpstr>11. MVC 파일 구조</vt:lpstr>
      <vt:lpstr>12. UI 기능 로그인</vt:lpstr>
      <vt:lpstr>12. UI 기능 선생님 등록:아이디 중복 확인 </vt:lpstr>
      <vt:lpstr>12. UI 기능 선생님 등록:등록,취소</vt:lpstr>
      <vt:lpstr>12. UI 기능 학생(메인창)</vt:lpstr>
      <vt:lpstr>12. UI 기능 학생등록(메인창): 학생등록</vt:lpstr>
      <vt:lpstr>12. UI 기능 학생수정(메인창): 학생 수정 </vt:lpstr>
      <vt:lpstr>12. UI 기능 학생등록(메인창): 학생 삭제 </vt:lpstr>
      <vt:lpstr>PowerPoint 프레젠테이션</vt:lpstr>
      <vt:lpstr>PowerPoint 프레젠테이션</vt:lpstr>
      <vt:lpstr>PowerPoint 프레젠테이션</vt:lpstr>
      <vt:lpstr>PowerPoint 프레젠테이션</vt:lpstr>
      <vt:lpstr>12. UI 기능 출석부(메인창)</vt:lpstr>
      <vt:lpstr>12. UI 기능 출석부 명단: 출석 등록, 종료 </vt:lpstr>
      <vt:lpstr>12. UI 기능 출석부 명단:  초기화 </vt:lpstr>
      <vt:lpstr>12. UI 기능 출석부 출력:새로고침, 등록된 학생 정보 엑셀파일 저장</vt:lpstr>
      <vt:lpstr>12. UI 기능 출석부 저장된 엑셀파일</vt:lpstr>
      <vt:lpstr>12. UI 기능 출석부 출력: 학생 검색</vt:lpstr>
      <vt:lpstr>12. UI 기능 출석부 출력: 학생 삭제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미래중학교 방과후 배드민턴 학생 출결 관리 프로그램</dc:title>
  <dc:creator>alfo8-6</dc:creator>
  <cp:lastModifiedBy>alfo8-6</cp:lastModifiedBy>
  <cp:revision>20</cp:revision>
  <dcterms:modified xsi:type="dcterms:W3CDTF">2019-10-15T06:01:33Z</dcterms:modified>
</cp:coreProperties>
</file>